
<file path=[Content_Types].xml><?xml version="1.0" encoding="utf-8"?>
<Types xmlns="http://schemas.openxmlformats.org/package/2006/content-types">
  <Default Extension="tmp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sldIdLst>
    <p:sldId id="257" r:id="rId2"/>
    <p:sldId id="259" r:id="rId3"/>
    <p:sldId id="276" r:id="rId4"/>
    <p:sldId id="289" r:id="rId5"/>
    <p:sldId id="291" r:id="rId6"/>
    <p:sldId id="292" r:id="rId7"/>
    <p:sldId id="293" r:id="rId8"/>
    <p:sldId id="295" r:id="rId9"/>
    <p:sldId id="294" r:id="rId10"/>
    <p:sldId id="296" r:id="rId11"/>
    <p:sldId id="297" r:id="rId12"/>
    <p:sldId id="298" r:id="rId13"/>
    <p:sldId id="299" r:id="rId14"/>
    <p:sldId id="300" r:id="rId15"/>
    <p:sldId id="301" r:id="rId16"/>
    <p:sldId id="302" r:id="rId17"/>
    <p:sldId id="303" r:id="rId18"/>
    <p:sldId id="304" r:id="rId19"/>
    <p:sldId id="305" r:id="rId20"/>
    <p:sldId id="306" r:id="rId21"/>
    <p:sldId id="307" r:id="rId22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88" autoAdjust="0"/>
    <p:restoredTop sz="72469" autoAdjust="0"/>
  </p:normalViewPr>
  <p:slideViewPr>
    <p:cSldViewPr>
      <p:cViewPr>
        <p:scale>
          <a:sx n="50" d="100"/>
          <a:sy n="50" d="100"/>
        </p:scale>
        <p:origin x="-1626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57" d="100"/>
          <a:sy n="57" d="100"/>
        </p:scale>
        <p:origin x="-2814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AC15D5-7A60-4C05-949F-28CF10A53778}" type="datetimeFigureOut">
              <a:rPr lang="pt-BR" smtClean="0"/>
              <a:t>22/06/2012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976762E-D9E8-45FE-89BF-707A28137E9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660195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24D58B4-78B0-4BD2-977C-9DC1CA71FAD4}" type="slidenum">
              <a:rPr lang="pt-BR" smtClean="0">
                <a:solidFill>
                  <a:prstClr val="black"/>
                </a:solidFill>
              </a:rPr>
              <a:pPr/>
              <a:t>1</a:t>
            </a:fld>
            <a:endParaRPr lang="pt-BR" dirty="0" smtClean="0">
              <a:solidFill>
                <a:prstClr val="black"/>
              </a:solidFill>
            </a:endParaRPr>
          </a:p>
        </p:txBody>
      </p:sp>
      <p:sp>
        <p:nvSpPr>
          <p:cNvPr id="204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pt-BR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 o aumento de complexidade, a desordem</a:t>
            </a:r>
            <a:r>
              <a:rPr lang="pt-BR" baseline="0" dirty="0" smtClean="0"/>
              <a:t> evolui junto. Para isto é necessário que seja avaliado o processo de evolução. </a:t>
            </a:r>
          </a:p>
          <a:p>
            <a:r>
              <a:rPr lang="pt-BR" baseline="0" dirty="0" smtClean="0"/>
              <a:t>Consequentemente, o Gerenciamento de Controle Autônomo Distribuído deve acompanhar essa evolução.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 obstáculo é a</a:t>
            </a:r>
            <a:r>
              <a:rPr lang="pt-BR" baseline="0" dirty="0" smtClean="0"/>
              <a:t> previsão de quando ocorrerão as falhas, isto exige um controle muito complexo. </a:t>
            </a:r>
          </a:p>
          <a:p>
            <a:r>
              <a:rPr lang="pt-BR" baseline="0" dirty="0" smtClean="0"/>
              <a:t>E não é aceitável pois o controle só atua, geralmente, após a ocorrência de uma falha.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Apresentação</a:t>
            </a:r>
            <a:r>
              <a:rPr lang="pt-BR" baseline="0" dirty="0" smtClean="0"/>
              <a:t> entre camadas, onde a </a:t>
            </a:r>
            <a:r>
              <a:rPr lang="pt-BR" baseline="0" dirty="0" err="1" smtClean="0"/>
              <a:t>camade</a:t>
            </a:r>
            <a:r>
              <a:rPr lang="pt-BR" baseline="0" dirty="0" smtClean="0"/>
              <a:t> de supervisão pode escrever diretamente na camada 1.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12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Inicialmente,</a:t>
            </a:r>
            <a:r>
              <a:rPr lang="pt-BR" baseline="0" dirty="0" smtClean="0"/>
              <a:t> tomam-se decisões na 2º camada, onde a resposta é rápida.</a:t>
            </a:r>
          </a:p>
          <a:p>
            <a:r>
              <a:rPr lang="pt-BR" baseline="0" dirty="0" smtClean="0"/>
              <a:t>Em 3º nível as decisões são tomadas pelo MGR que possui uma base de conhecimento maior, Avalia melhor o processo.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Falhas, normalmente</a:t>
            </a:r>
            <a:r>
              <a:rPr lang="pt-BR" baseline="0" dirty="0" smtClean="0"/>
              <a:t> são consertadas no Modulo reativo através de padrões.</a:t>
            </a:r>
          </a:p>
          <a:p>
            <a:r>
              <a:rPr lang="pt-BR" baseline="0" dirty="0" smtClean="0"/>
              <a:t>O MC supervisiona as ações do Módulo Reativo fazendo ajustes de parâmetros de forma à:</a:t>
            </a:r>
          </a:p>
          <a:p>
            <a:endParaRPr lang="pt-BR" baseline="0" dirty="0" smtClean="0"/>
          </a:p>
          <a:p>
            <a:r>
              <a:rPr lang="pt-BR" baseline="0" dirty="0" smtClean="0"/>
              <a:t>	Evitar a condução para funcionamento anômalo.</a:t>
            </a:r>
          </a:p>
          <a:p>
            <a:r>
              <a:rPr lang="pt-BR" baseline="0" dirty="0" smtClean="0"/>
              <a:t>	Tratar  instabilidades que não foram impedidas, evitando que estas assumem maiores proporções.</a:t>
            </a:r>
          </a:p>
          <a:p>
            <a:r>
              <a:rPr lang="pt-BR" baseline="0" dirty="0" smtClean="0"/>
              <a:t>	Tomar decisões em nível local, evitando a descontinuidade do processo. Isso melhore o desempenho a cada ciclo.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É</a:t>
            </a:r>
            <a:r>
              <a:rPr lang="pt-BR" baseline="0" dirty="0" smtClean="0"/>
              <a:t> abordado também o </a:t>
            </a:r>
            <a:r>
              <a:rPr lang="pt-BR" baseline="0" dirty="0" err="1" smtClean="0"/>
              <a:t>interfaceamento</a:t>
            </a:r>
            <a:r>
              <a:rPr lang="pt-BR" baseline="0" dirty="0" smtClean="0"/>
              <a:t> entre as células. Para o caso de uma célula realizar uma alteração sob o sistema é necessário verificar as consequências desse ajuste sobre outras células através do conhecimento global.</a:t>
            </a:r>
          </a:p>
          <a:p>
            <a:r>
              <a:rPr lang="pt-BR" dirty="0" smtClean="0"/>
              <a:t>Este </a:t>
            </a:r>
            <a:r>
              <a:rPr lang="pt-BR" dirty="0" err="1" smtClean="0"/>
              <a:t>interfaceamento</a:t>
            </a:r>
            <a:r>
              <a:rPr lang="pt-BR" baseline="0" dirty="0" smtClean="0"/>
              <a:t> ocorre quando uma variável vai além dos limites </a:t>
            </a:r>
            <a:r>
              <a:rPr lang="pt-BR" baseline="0" dirty="0" err="1" smtClean="0"/>
              <a:t>aceitaveis</a:t>
            </a:r>
            <a:r>
              <a:rPr lang="pt-BR" baseline="0" dirty="0" smtClean="0"/>
              <a:t>. Neste caso cabe ao MC investigar e tomar a melhor decisão, intervindo ou não nas células ao redores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Módulo que funciona</a:t>
            </a:r>
            <a:r>
              <a:rPr lang="pt-BR" baseline="0" dirty="0" smtClean="0"/>
              <a:t> como interface entre célula e o MC.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Procura</a:t>
            </a:r>
            <a:r>
              <a:rPr lang="pt-BR" baseline="0" dirty="0" smtClean="0"/>
              <a:t> identificar instabilidade no módulo reativo e ajusta parâmetros com base no conhecimento globais.</a:t>
            </a:r>
          </a:p>
          <a:p>
            <a:r>
              <a:rPr lang="pt-BR" baseline="0" dirty="0" smtClean="0"/>
              <a:t>Caso perda de conexão, sistema deve operar de maneira independente e gerar notificação para que seja tratado o erro de </a:t>
            </a:r>
            <a:r>
              <a:rPr lang="pt-BR" baseline="0" dirty="0" err="1" smtClean="0"/>
              <a:t>coneção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Representam a voz do sistema “inteligente” para tomadas de decisões.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19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Ação mais adequada para o caso</a:t>
            </a:r>
          </a:p>
          <a:p>
            <a:endParaRPr lang="pt-BR" dirty="0" smtClean="0"/>
          </a:p>
          <a:p>
            <a:r>
              <a:rPr lang="pt-BR" dirty="0" smtClean="0"/>
              <a:t>Proposta</a:t>
            </a:r>
            <a:r>
              <a:rPr lang="pt-BR" baseline="0" dirty="0" smtClean="0"/>
              <a:t> de divisão em Níveis</a:t>
            </a:r>
          </a:p>
          <a:p>
            <a:endParaRPr lang="pt-BR" baseline="0" dirty="0" smtClean="0"/>
          </a:p>
          <a:p>
            <a:r>
              <a:rPr lang="pt-BR" baseline="0" dirty="0" smtClean="0"/>
              <a:t>1º Decisão com base em parâmetros próprios;</a:t>
            </a:r>
          </a:p>
          <a:p>
            <a:r>
              <a:rPr lang="pt-BR" baseline="0" dirty="0" smtClean="0"/>
              <a:t>2º Notificação de Falha;</a:t>
            </a:r>
          </a:p>
          <a:p>
            <a:r>
              <a:rPr lang="pt-BR" baseline="0" dirty="0" smtClean="0"/>
              <a:t>3º Toma decisões e gerencia suas regras de conhecimento.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48DC501-015E-4E99-91AA-CC712EA21B66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38402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Analisam as várias células do</a:t>
            </a:r>
            <a:r>
              <a:rPr lang="pt-BR" baseline="0" dirty="0" smtClean="0"/>
              <a:t> sistema, e tratam erros que superam as capacidade dos </a:t>
            </a:r>
            <a:r>
              <a:rPr lang="pt-BR" baseline="0" dirty="0" err="1" smtClean="0"/>
              <a:t>MCs</a:t>
            </a:r>
            <a:r>
              <a:rPr lang="pt-BR" baseline="0" dirty="0" smtClean="0"/>
              <a:t>.</a:t>
            </a:r>
          </a:p>
          <a:p>
            <a:endParaRPr lang="pt-BR" dirty="0" smtClean="0"/>
          </a:p>
          <a:p>
            <a:r>
              <a:rPr lang="pt-BR" dirty="0" smtClean="0"/>
              <a:t>Prove suporte aos </a:t>
            </a:r>
            <a:r>
              <a:rPr lang="pt-BR" dirty="0" err="1" smtClean="0"/>
              <a:t>MCs</a:t>
            </a:r>
            <a:r>
              <a:rPr lang="pt-BR" dirty="0" smtClean="0"/>
              <a:t> distribuídos, principalmente</a:t>
            </a:r>
            <a:r>
              <a:rPr lang="pt-BR" baseline="0" dirty="0" smtClean="0"/>
              <a:t> quando estes não operam corretamente.</a:t>
            </a:r>
          </a:p>
          <a:p>
            <a:r>
              <a:rPr lang="pt-BR" dirty="0" smtClean="0"/>
              <a:t>É</a:t>
            </a:r>
            <a:r>
              <a:rPr lang="pt-BR" baseline="0" dirty="0" smtClean="0"/>
              <a:t> necessário q a célula não altere sua condição durante o ajuste de algum </a:t>
            </a:r>
            <a:r>
              <a:rPr lang="pt-BR" baseline="0" dirty="0" err="1" smtClean="0"/>
              <a:t>parametro</a:t>
            </a:r>
            <a:r>
              <a:rPr lang="pt-BR" baseline="0" dirty="0" smtClean="0"/>
              <a:t>.</a:t>
            </a:r>
          </a:p>
          <a:p>
            <a:r>
              <a:rPr lang="pt-BR" baseline="0" dirty="0" smtClean="0"/>
              <a:t>Geralmente é o gargalo do sistema.</a:t>
            </a:r>
          </a:p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20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21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Modulo Reativo</a:t>
            </a:r>
            <a:r>
              <a:rPr lang="pt-BR" baseline="0" dirty="0" smtClean="0"/>
              <a:t> == Controle através de unidades logicas;</a:t>
            </a:r>
          </a:p>
          <a:p>
            <a:r>
              <a:rPr lang="pt-BR" baseline="0" dirty="0" smtClean="0"/>
              <a:t>Modulo Cognitivo == Módulo acoplado para ajustar o Modulo Reativo em tempo real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3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Como se baseia</a:t>
            </a:r>
            <a:r>
              <a:rPr lang="pt-BR" baseline="0" dirty="0" smtClean="0"/>
              <a:t> a tomada de decisões?</a:t>
            </a:r>
          </a:p>
          <a:p>
            <a:endParaRPr lang="pt-BR" baseline="0" dirty="0" smtClean="0"/>
          </a:p>
          <a:p>
            <a:r>
              <a:rPr lang="pt-BR" baseline="0" dirty="0" smtClean="0"/>
              <a:t>Maneira Cooperativa: É sincronizado periodicamente os parâmetros de cada célula.</a:t>
            </a:r>
          </a:p>
          <a:p>
            <a:r>
              <a:rPr lang="pt-BR" baseline="0" dirty="0" smtClean="0"/>
              <a:t>Através da Negociação: Acordo da melhor alternativa, com base em 1 ou mais sistemas.</a:t>
            </a:r>
          </a:p>
          <a:p>
            <a:endParaRPr lang="pt-BR" baseline="0" dirty="0" smtClean="0"/>
          </a:p>
          <a:p>
            <a:r>
              <a:rPr lang="pt-BR" baseline="0" dirty="0" smtClean="0"/>
              <a:t>Assim, mesmo em casa de falha, mantem-se o funcionamento.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4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O</a:t>
            </a:r>
            <a:r>
              <a:rPr lang="pt-BR" baseline="0" dirty="0" smtClean="0"/>
              <a:t> módulo Cognitivo faz o </a:t>
            </a:r>
            <a:r>
              <a:rPr lang="pt-BR" baseline="0" dirty="0" err="1" smtClean="0"/>
              <a:t>meiocampo</a:t>
            </a:r>
            <a:r>
              <a:rPr lang="pt-BR" baseline="0" dirty="0" smtClean="0"/>
              <a:t> entre o regras globais e as regras locais.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5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Para</a:t>
            </a:r>
            <a:r>
              <a:rPr lang="pt-BR" baseline="0" dirty="0" smtClean="0"/>
              <a:t> isto, Adiciona-se o bloco MC ao módulo reativo possibilitando a comunicação entre exterior e interior do processo</a:t>
            </a:r>
          </a:p>
          <a:p>
            <a:endParaRPr lang="pt-BR" baseline="0" dirty="0" smtClean="0"/>
          </a:p>
          <a:p>
            <a:r>
              <a:rPr lang="pt-BR" baseline="0" dirty="0" smtClean="0"/>
              <a:t>2 formas de se implementar:</a:t>
            </a:r>
          </a:p>
          <a:p>
            <a:r>
              <a:rPr lang="pt-BR" baseline="0" dirty="0" smtClean="0"/>
              <a:t>Hardware dedicado;</a:t>
            </a:r>
          </a:p>
          <a:p>
            <a:r>
              <a:rPr lang="pt-BR" baseline="0" dirty="0" smtClean="0"/>
              <a:t>Embarcando sua lógica no controlador local. Desde que esta tenha processamento suficiente.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6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Todos os dados coletados, são armazenados</a:t>
            </a:r>
            <a:r>
              <a:rPr lang="pt-BR" baseline="0" dirty="0" smtClean="0"/>
              <a:t> em uma base de dados globais.</a:t>
            </a:r>
          </a:p>
          <a:p>
            <a:r>
              <a:rPr lang="pt-BR" baseline="0" dirty="0" smtClean="0"/>
              <a:t>Isso através do módulo de gerenciamento remoto.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7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Controle</a:t>
            </a:r>
            <a:r>
              <a:rPr lang="pt-BR" baseline="0" dirty="0" smtClean="0"/>
              <a:t> em partes menores facilita a manutenção mas reduz o acoplamento entre as partes de sistema.</a:t>
            </a:r>
          </a:p>
          <a:p>
            <a:r>
              <a:rPr lang="pt-BR" baseline="0" dirty="0" smtClean="0"/>
              <a:t>A meta é manter as restrições locais e também ajustar estas restrições através dos níveis de hierarquia superior.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8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 smtClean="0"/>
              <a:t>A medida que evoluem, os sistemas tendem a se tornar</a:t>
            </a:r>
            <a:r>
              <a:rPr lang="pt-BR" baseline="0" dirty="0" smtClean="0"/>
              <a:t> mais complexos, um controle centralizado começa, a partir dai, se tornar inviável devido o custo.  Também é necessário que sistemas implementados permitem melhorias, com hardware suficiente para expansão. </a:t>
            </a:r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76762E-D9E8-45FE-89BF-707A28137E99}" type="slidenum">
              <a:rPr lang="pt-BR" smtClean="0"/>
              <a:t>9</a:t>
            </a:fld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5298955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ângulo retângulo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Título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17" name="Subtítulo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t-BR" smtClean="0"/>
              <a:t>Clique para editar o estilo do subtítulo mestre</a:t>
            </a:r>
            <a:endParaRPr kumimoji="0" lang="en-US"/>
          </a:p>
        </p:txBody>
      </p:sp>
      <p:grpSp>
        <p:nvGrpSpPr>
          <p:cNvPr id="2" name="Grupo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a liv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8" name="Forma liv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lang="en-US">
                <a:solidFill>
                  <a:prstClr val="black"/>
                </a:solidFill>
              </a:endParaRPr>
            </a:p>
          </p:txBody>
        </p:sp>
        <p:sp>
          <p:nvSpPr>
            <p:cNvPr id="11" name="Forma liv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/>
              <a:endParaRPr lang="en-US">
                <a:solidFill>
                  <a:prstClr val="white"/>
                </a:solidFill>
              </a:endParaRPr>
            </a:p>
          </p:txBody>
        </p:sp>
        <p:cxnSp>
          <p:nvCxnSpPr>
            <p:cNvPr id="12" name="Conector reto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ço Reservado para Data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5000182D-00ED-41A6-9860-B5EE330FFBD4}" type="datetime1">
              <a:rPr lang="pt-BR" smtClean="0"/>
              <a:t>22/06/2012</a:t>
            </a:fld>
            <a:endParaRPr lang="pt-BR"/>
          </a:p>
        </p:txBody>
      </p:sp>
      <p:sp>
        <p:nvSpPr>
          <p:cNvPr id="19" name="Espaço Reservado para Rodapé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t-BR">
              <a:solidFill>
                <a:srgbClr val="2DA2BF">
                  <a:tint val="20000"/>
                </a:srgbClr>
              </a:solidFill>
            </a:endParaRPr>
          </a:p>
        </p:txBody>
      </p:sp>
      <p:sp>
        <p:nvSpPr>
          <p:cNvPr id="27" name="Espaço Reservado para Número de Slid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10DF0896-0970-4A10-9203-7FF15CB522B9}" type="slidenum">
              <a:rPr lang="pt-BR" smtClean="0"/>
              <a:pPr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685113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9F5CA56D-D16E-4129-86B3-25493A887A30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382770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6801265-1D31-42DA-AAF7-FF56BB31CD36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3739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01B0101-CF79-48AB-919A-3DB66183B751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Título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34659160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162C928-8B3A-41D9-B358-2BB7EB0B400A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Divisa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Divisa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088486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FC3D7B1E-ADC9-4A8A-9066-52099E156F83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8" name="Título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9462096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ção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5" name="Espaço Reservado para Conteúdo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DE2ACA81-49BD-465E-8B4E-741FA484DB38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75306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210181A-5D32-4471-AB19-051F4AD6042C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Título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</p:spTree>
    <p:extLst>
      <p:ext uri="{BB962C8B-B14F-4D97-AF65-F5344CB8AC3E}">
        <p14:creationId xmlns:p14="http://schemas.microsoft.com/office/powerpoint/2010/main" val="27051297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4B295799-72D2-423B-BEE7-B4ACD9F83B1F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2875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t-BR" smtClean="0"/>
              <a:t>Clique para editar 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 kumimoji="0" lang="en-US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D931A72-5648-486B-A866-5DA4EABF48D0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289745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t-BR" smtClean="0"/>
              <a:t>Clique no ícone para adicionar uma imagem</a:t>
            </a:r>
            <a:endParaRPr kumimoji="0" lang="en-US" dirty="0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3910E27D-7129-4B9A-BD71-B36A465B5369}" type="datetime1">
              <a:rPr lang="pt-BR" smtClean="0">
                <a:solidFill>
                  <a:prstClr val="white"/>
                </a:solidFill>
              </a:rPr>
              <a:t>22/06/2012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white"/>
              </a:solidFill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white"/>
                </a:solidFill>
              </a:rPr>
              <a:pPr/>
              <a:t>‹nº›</a:t>
            </a:fld>
            <a:endParaRPr lang="pt-BR">
              <a:solidFill>
                <a:prstClr val="white"/>
              </a:solidFill>
            </a:endParaRPr>
          </a:p>
        </p:txBody>
      </p:sp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8" name="Forma livre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9" name="Forma livre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Triângulo retângulo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1" name="Conector reto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Divisa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  <p:sp>
        <p:nvSpPr>
          <p:cNvPr id="13" name="Divisa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endParaRPr lang="en-US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65360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2" name="Forma livre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lang="en-US">
              <a:solidFill>
                <a:prstClr val="black"/>
              </a:solidFill>
            </a:endParaRPr>
          </a:p>
        </p:txBody>
      </p:sp>
      <p:sp>
        <p:nvSpPr>
          <p:cNvPr id="14" name="Triângulo retângulo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/>
            <a:endParaRPr lang="en-US">
              <a:solidFill>
                <a:prstClr val="white"/>
              </a:solidFill>
            </a:endParaRPr>
          </a:p>
        </p:txBody>
      </p:sp>
      <p:cxnSp>
        <p:nvCxnSpPr>
          <p:cNvPr id="15" name="Conector reto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ço Reservado para Título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pt-BR" smtClean="0"/>
              <a:t>Clique para editar o título mestre</a:t>
            </a:r>
            <a:endParaRPr kumimoji="0" lang="en-US"/>
          </a:p>
        </p:txBody>
      </p:sp>
      <p:sp>
        <p:nvSpPr>
          <p:cNvPr id="30" name="Espaço Reservado para Texto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pt-BR" smtClean="0"/>
              <a:t>Clique para editar 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10" name="Espaço Reservado para Data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D87CE9B6-FDA6-4E94-94AF-112104AF86BE}" type="datetime1">
              <a:rPr lang="pt-BR" smtClean="0">
                <a:solidFill>
                  <a:prstClr val="black"/>
                </a:solidFill>
              </a:rPr>
              <a:t>22/06/2012</a:t>
            </a:fld>
            <a:endParaRPr lang="pt-BR">
              <a:solidFill>
                <a:prstClr val="black"/>
              </a:solidFill>
            </a:endParaRPr>
          </a:p>
        </p:txBody>
      </p:sp>
      <p:sp>
        <p:nvSpPr>
          <p:cNvPr id="22" name="Espaço Reservado para Rodapé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t-BR">
              <a:solidFill>
                <a:prstClr val="black"/>
              </a:solidFill>
            </a:endParaRPr>
          </a:p>
        </p:txBody>
      </p:sp>
      <p:sp>
        <p:nvSpPr>
          <p:cNvPr id="18" name="Espaço Reservado para Número de Slid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‹nº›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93768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tmp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mp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mp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tmp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mp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mp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115616" y="188640"/>
            <a:ext cx="6913736" cy="3168352"/>
          </a:xfrm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pt-BR" sz="2000" dirty="0" smtClean="0"/>
              <a:t>Universidade Católica de Pelotas </a:t>
            </a:r>
            <a:br>
              <a:rPr lang="pt-BR" sz="2000" dirty="0" smtClean="0"/>
            </a:br>
            <a:r>
              <a:rPr lang="pt-BR" sz="1900" dirty="0" smtClean="0"/>
              <a:t>Engenharia Elétrica/Eletrônica</a:t>
            </a: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700" dirty="0" smtClean="0"/>
              <a:t/>
            </a:r>
            <a:br>
              <a:rPr lang="pt-BR" sz="3700" dirty="0" smtClean="0"/>
            </a:br>
            <a:r>
              <a:rPr lang="pt-BR" sz="3100" dirty="0" smtClean="0">
                <a:solidFill>
                  <a:schemeClr val="tx1"/>
                </a:solidFill>
              </a:rPr>
              <a:t>Gerenciamento e Controle Autônomo e Distribuído para Sistemas Industriais Automatizados</a:t>
            </a:r>
            <a:endParaRPr lang="pt-BR" sz="2900" dirty="0" smtClean="0">
              <a:solidFill>
                <a:schemeClr val="tx1"/>
              </a:solidFill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68313" y="3789040"/>
            <a:ext cx="8207375" cy="2952328"/>
          </a:xfrm>
        </p:spPr>
        <p:txBody>
          <a:bodyPr>
            <a:normAutofit/>
          </a:bodyPr>
          <a:lstStyle/>
          <a:p>
            <a:pPr marR="0" algn="ctr" eaLnBrk="1" hangingPunct="1">
              <a:lnSpc>
                <a:spcPct val="80000"/>
              </a:lnSpc>
            </a:pPr>
            <a:endParaRPr lang="pt-BR" sz="1700" dirty="0" smtClean="0"/>
          </a:p>
          <a:p>
            <a:pPr marR="0" algn="ctr" eaLnBrk="1" hangingPunct="1">
              <a:lnSpc>
                <a:spcPct val="80000"/>
              </a:lnSpc>
            </a:pPr>
            <a:r>
              <a:rPr lang="pt-BR" sz="2400" dirty="0" smtClean="0">
                <a:solidFill>
                  <a:schemeClr val="tx1"/>
                </a:solidFill>
              </a:rPr>
              <a:t>Maique C. Garcia</a:t>
            </a:r>
            <a:endParaRPr lang="pt-BR" sz="24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2400" dirty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24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2400" dirty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r>
              <a:rPr lang="pt-BR" sz="1500" dirty="0" smtClean="0">
                <a:solidFill>
                  <a:schemeClr val="tx1"/>
                </a:solidFill>
              </a:rPr>
              <a:t>Pelotas, </a:t>
            </a:r>
            <a:r>
              <a:rPr lang="pt-BR" sz="1500" dirty="0" smtClean="0">
                <a:solidFill>
                  <a:schemeClr val="tx1"/>
                </a:solidFill>
              </a:rPr>
              <a:t>Junho </a:t>
            </a:r>
            <a:r>
              <a:rPr lang="pt-BR" sz="1500" dirty="0" smtClean="0">
                <a:solidFill>
                  <a:schemeClr val="tx1"/>
                </a:solidFill>
              </a:rPr>
              <a:t>de 2012</a:t>
            </a:r>
            <a:endParaRPr lang="pt-BR" sz="1700" dirty="0" smtClean="0">
              <a:solidFill>
                <a:schemeClr val="tx1"/>
              </a:solidFill>
            </a:endParaRPr>
          </a:p>
          <a:p>
            <a:pPr marR="0" algn="ctr" eaLnBrk="1" hangingPunct="1">
              <a:lnSpc>
                <a:spcPct val="80000"/>
              </a:lnSpc>
            </a:pPr>
            <a:endParaRPr lang="pt-BR" sz="1500" dirty="0" smtClean="0"/>
          </a:p>
        </p:txBody>
      </p:sp>
      <p:pic>
        <p:nvPicPr>
          <p:cNvPr id="10244" name="Imagem 4" descr="engenhar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059737" y="435620"/>
            <a:ext cx="657225" cy="66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5" name="Imagem 5" descr="logotipoUCPEL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0" y="404664"/>
            <a:ext cx="642937" cy="730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Espaço Reservado para Número de Slide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/>
              <a:pPr/>
              <a:t>1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98954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/>
              <a:t>c) Autonomia X Comportamento indesejável</a:t>
            </a:r>
          </a:p>
          <a:p>
            <a:pPr marL="393192" lvl="1" indent="0" algn="just">
              <a:buNone/>
            </a:pPr>
            <a:endParaRPr lang="pt-BR" sz="2400" dirty="0" smtClean="0"/>
          </a:p>
          <a:p>
            <a:pPr marL="393192" lvl="1" indent="0" algn="just">
              <a:buNone/>
            </a:pPr>
            <a:r>
              <a:rPr lang="pt-BR" sz="2400" dirty="0" smtClean="0"/>
              <a:t>Com o aumento de tomada de ordens, um novo quadro é formado no ambiente, consequentemente, há a evolução da desordem. </a:t>
            </a:r>
          </a:p>
          <a:p>
            <a:pPr marL="393192" lvl="1" indent="0" algn="just">
              <a:buNone/>
            </a:pPr>
            <a:r>
              <a:rPr lang="pt-BR" sz="2400" dirty="0" smtClean="0"/>
              <a:t>Para isto é necessário que o GCAD avalie  o processo de evolução, de forma que tome a decisão e avalie os respectivos resultados.</a:t>
            </a:r>
          </a:p>
          <a:p>
            <a:pPr lvl="1" algn="just"/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8832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/>
              <a:t>d</a:t>
            </a:r>
            <a:r>
              <a:rPr lang="pt-BR" sz="2400" dirty="0" smtClean="0"/>
              <a:t>) Imprevisibilidade X Tolerância a Falhas</a:t>
            </a:r>
          </a:p>
          <a:p>
            <a:pPr marL="393192" lvl="1" indent="0" algn="just">
              <a:buNone/>
            </a:pPr>
            <a:endParaRPr lang="pt-BR" sz="2400" dirty="0" smtClean="0"/>
          </a:p>
          <a:p>
            <a:pPr marL="393192" lvl="1" indent="0" algn="just">
              <a:buNone/>
            </a:pPr>
            <a:r>
              <a:rPr lang="pt-BR" sz="2400" dirty="0" smtClean="0"/>
              <a:t>Para tornar um sistema tolerante a falhas é necessário o emprego de redundâncias. O principal obstáculo é a imprevisibilidade da ocorrência de uma falha e  o desconhecimento dos seus efeitos sobre o sistema. Já que em geral, mecanismos de atuação só são iniciados após a detecção de erro.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444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Interação entre as Camadas:</a:t>
            </a:r>
          </a:p>
          <a:p>
            <a:pPr algn="just"/>
            <a:endParaRPr lang="pt-BR" sz="2800" dirty="0"/>
          </a:p>
          <a:p>
            <a:pPr lvl="1" algn="just"/>
            <a:r>
              <a:rPr lang="pt-BR" sz="2400" dirty="0" smtClean="0"/>
              <a:t>Instrumentação e MR compõem mesma camada com parâmetros ajustados por MC.</a:t>
            </a:r>
          </a:p>
          <a:p>
            <a:pPr lvl="1" algn="just"/>
            <a:endParaRPr lang="pt-BR" sz="2400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2362744"/>
            <a:ext cx="7920880" cy="4214605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1569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688632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/>
              <a:t>Inicialmente as decisões são tomadas na 2º camada com base em dados da primeira camada.</a:t>
            </a:r>
          </a:p>
          <a:p>
            <a:pPr lvl="1" algn="just"/>
            <a:endParaRPr lang="pt-BR" sz="2400" dirty="0"/>
          </a:p>
          <a:p>
            <a:pPr marL="393192" lvl="1" indent="0" algn="just">
              <a:buNone/>
            </a:pPr>
            <a:r>
              <a:rPr lang="pt-BR" sz="2400" dirty="0" smtClean="0"/>
              <a:t> </a:t>
            </a:r>
          </a:p>
          <a:p>
            <a:pPr lvl="1" algn="just"/>
            <a:r>
              <a:rPr lang="pt-BR" sz="2400" dirty="0" smtClean="0"/>
              <a:t>Em um </a:t>
            </a:r>
            <a:r>
              <a:rPr lang="pt-BR" sz="2400" dirty="0" smtClean="0"/>
              <a:t>3º </a:t>
            </a:r>
            <a:r>
              <a:rPr lang="pt-BR" sz="2400" dirty="0" smtClean="0"/>
              <a:t>nível as decisões devem ocorrer através do MGR que visa integrar :</a:t>
            </a:r>
          </a:p>
          <a:p>
            <a:pPr lvl="1" algn="just"/>
            <a:endParaRPr lang="pt-BR" sz="2400" dirty="0" smtClean="0"/>
          </a:p>
          <a:p>
            <a:pPr lvl="2" algn="just"/>
            <a:r>
              <a:rPr lang="pt-BR" sz="2200" dirty="0" smtClean="0"/>
              <a:t>Dados do processo;</a:t>
            </a:r>
          </a:p>
          <a:p>
            <a:pPr lvl="2" algn="just"/>
            <a:r>
              <a:rPr lang="pt-BR" sz="2200" dirty="0" smtClean="0"/>
              <a:t>Base de conhecimento global;</a:t>
            </a:r>
          </a:p>
          <a:p>
            <a:pPr lvl="2" algn="just"/>
            <a:r>
              <a:rPr lang="pt-BR" sz="2200" dirty="0" smtClean="0"/>
              <a:t>Variáveis decisórias (Obtidas pelo gestor de processo).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45575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 smtClean="0"/>
              <a:t>Situações de falhas ou instabilidades normalmente são ajustadas no MR, utilizando procedimentos padrões para estabilizar o sistema.</a:t>
            </a:r>
          </a:p>
          <a:p>
            <a:pPr lvl="1" algn="just"/>
            <a:r>
              <a:rPr lang="pt-BR" sz="2400" dirty="0" smtClean="0"/>
              <a:t>Paralelamente o MC supervisiona as ações e resultados obtidos do MR realizando ajustes de parâmetros e de forma a:</a:t>
            </a:r>
          </a:p>
          <a:p>
            <a:pPr lvl="1" algn="just"/>
            <a:endParaRPr lang="pt-BR" sz="2400" dirty="0" smtClean="0"/>
          </a:p>
          <a:p>
            <a:pPr lvl="2" algn="just"/>
            <a:r>
              <a:rPr lang="pt-BR" sz="2200" dirty="0" smtClean="0"/>
              <a:t>Evitar que a célula seja conduzida a um funcionamento anômalo;</a:t>
            </a:r>
          </a:p>
          <a:p>
            <a:pPr lvl="2" algn="just"/>
            <a:r>
              <a:rPr lang="pt-BR" sz="2200" dirty="0" smtClean="0"/>
              <a:t>Tratar instabilidade e falhas locais que não puderam ser impedidas evitando que estas assumam maiores proporções;</a:t>
            </a:r>
          </a:p>
          <a:p>
            <a:pPr lvl="2" algn="just"/>
            <a:r>
              <a:rPr lang="pt-BR" sz="2200" dirty="0" smtClean="0"/>
              <a:t>Tomar decisões em nível local, evitando a descontinuidade do processo  e melhorando o desempenho a cada ciclo.</a:t>
            </a:r>
            <a:endParaRPr lang="pt-BR" sz="2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80807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/>
              <a:t>Interface entre células:</a:t>
            </a:r>
          </a:p>
          <a:p>
            <a:pPr algn="just"/>
            <a:endParaRPr lang="pt-BR" sz="2600" dirty="0" smtClean="0"/>
          </a:p>
          <a:p>
            <a:pPr lvl="1" algn="just"/>
            <a:r>
              <a:rPr lang="pt-BR" sz="2200" dirty="0" smtClean="0"/>
              <a:t>Ao identificar um ajuste em uma célula é necessário verificar se ele pode impactar diretamente o funcionamento de outra célula</a:t>
            </a:r>
          </a:p>
          <a:p>
            <a:pPr lvl="1" algn="just"/>
            <a:r>
              <a:rPr lang="pt-BR" sz="2200" dirty="0" smtClean="0"/>
              <a:t>Logo cria-se o quadro de maior atenção onde existe a relação direta de uma célula sobre a outra, alterando o base de conhecimento.</a:t>
            </a:r>
          </a:p>
          <a:p>
            <a:pPr lvl="1" algn="just"/>
            <a:r>
              <a:rPr lang="pt-BR" sz="2200" dirty="0" smtClean="0"/>
              <a:t>Interação entre MC ocorre quando uma variável varia além dos limites aceitáveis. Neste caso, o MC inicia uma análise local investigando se a instabilidade é isolada ou se apresenta impacto em outra célula. Se isolada a atuação ocorre apenas com dados locais, caso contrário uma negociação é iniciada entre as células relacionadas. </a:t>
            </a:r>
            <a:endParaRPr lang="pt-BR" sz="22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3490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600" dirty="0" smtClean="0"/>
              <a:t>Requisitos Principais do GCAD</a:t>
            </a:r>
          </a:p>
          <a:p>
            <a:pPr algn="just"/>
            <a:endParaRPr lang="pt-BR" sz="2600" dirty="0" smtClean="0"/>
          </a:p>
          <a:p>
            <a:pPr lvl="1" algn="just"/>
            <a:r>
              <a:rPr lang="pt-BR" sz="2200" dirty="0" smtClean="0"/>
              <a:t>Capacidade de comunicação e decisão distribuída em rede;</a:t>
            </a:r>
          </a:p>
          <a:p>
            <a:pPr lvl="1" algn="just"/>
            <a:r>
              <a:rPr lang="pt-BR" sz="2200" dirty="0" smtClean="0"/>
              <a:t>Capacidade de leitura e escrita em MR (cada MC coleta e atua em tempo real sob este bloco);</a:t>
            </a:r>
          </a:p>
          <a:p>
            <a:pPr lvl="1" algn="just"/>
            <a:r>
              <a:rPr lang="pt-BR" sz="2200" dirty="0" smtClean="0"/>
              <a:t>Capacidade de armazenamento global;</a:t>
            </a:r>
          </a:p>
          <a:p>
            <a:pPr lvl="1" algn="just"/>
            <a:r>
              <a:rPr lang="pt-BR" sz="2200" dirty="0" smtClean="0"/>
              <a:t>Armazenamento em servidores de historiamento;</a:t>
            </a:r>
          </a:p>
          <a:p>
            <a:pPr lvl="1" algn="just"/>
            <a:r>
              <a:rPr lang="pt-BR" sz="2200" dirty="0" smtClean="0"/>
              <a:t>Capacidade de sincronização de dados após a perda de comunicação;</a:t>
            </a:r>
          </a:p>
          <a:p>
            <a:pPr lvl="1" algn="just"/>
            <a:r>
              <a:rPr lang="pt-BR" sz="2200" dirty="0" smtClean="0"/>
              <a:t>Capacidade de funcionamento </a:t>
            </a:r>
            <a:r>
              <a:rPr lang="pt-BR" sz="2200" dirty="0" smtClean="0"/>
              <a:t>Autônomo</a:t>
            </a:r>
            <a:endParaRPr lang="pt-BR" sz="22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853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Níveis de Prioridade na Execução de Tarefas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Em caso de simultaneidade, a execução de tarefas deve ocorrer de acordo com níveis de prioridade de modo a não sobrecarregar </a:t>
            </a:r>
            <a:r>
              <a:rPr lang="pt-BR" sz="1800" dirty="0" err="1" smtClean="0"/>
              <a:t>MCs</a:t>
            </a:r>
            <a:r>
              <a:rPr lang="pt-BR" sz="1800" dirty="0" smtClean="0"/>
              <a:t>.</a:t>
            </a:r>
          </a:p>
          <a:p>
            <a:pPr marL="393192" lvl="1" indent="0" algn="just">
              <a:buNone/>
            </a:pPr>
            <a:r>
              <a:rPr lang="pt-BR" sz="1800" dirty="0" smtClean="0"/>
              <a:t>Caso uma célula1 atue sob uma determinada variável que afeta uma célula 2, esta atuação deve ser transmitida diretamente para a célula 2 afetada, para que esta possa ajustar parâmetros antes mesmo de sofrer a influencia da célula 1.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3501008"/>
            <a:ext cx="8004106" cy="3024336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981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Modulo Reativo</a:t>
            </a:r>
          </a:p>
          <a:p>
            <a:pPr algn="just"/>
            <a:endParaRPr lang="pt-BR" sz="2200" dirty="0" smtClean="0"/>
          </a:p>
          <a:p>
            <a:pPr lvl="1" algn="just"/>
            <a:r>
              <a:rPr lang="pt-BR" sz="1800" dirty="0" smtClean="0"/>
              <a:t>Este funciona como interface entre a célula e o MC, </a:t>
            </a:r>
            <a:r>
              <a:rPr lang="pt-BR" sz="1800" dirty="0"/>
              <a:t>l</a:t>
            </a:r>
            <a:r>
              <a:rPr lang="pt-BR" sz="1800" dirty="0" smtClean="0"/>
              <a:t>idando simultaneamente com eventos de caráter continuo e discreto. É ligada aos instrumentos de campo e executa ações de controle convencional.</a:t>
            </a:r>
          </a:p>
          <a:p>
            <a:pPr lvl="1" algn="just"/>
            <a:endParaRPr lang="pt-BR" sz="1800" dirty="0" smtClean="0"/>
          </a:p>
          <a:p>
            <a:pPr algn="just"/>
            <a:r>
              <a:rPr lang="pt-BR" sz="2200" dirty="0" smtClean="0"/>
              <a:t>Estruturas e tarefas do MR</a:t>
            </a:r>
          </a:p>
          <a:p>
            <a:pPr algn="just"/>
            <a:endParaRPr lang="pt-BR" sz="2200" dirty="0" smtClean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3284983"/>
            <a:ext cx="6768752" cy="2938911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824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Módulo Cognitivo</a:t>
            </a:r>
          </a:p>
          <a:p>
            <a:pPr algn="just"/>
            <a:endParaRPr lang="pt-BR" sz="2200" dirty="0" smtClean="0"/>
          </a:p>
          <a:p>
            <a:pPr lvl="1" algn="just"/>
            <a:r>
              <a:rPr lang="pt-BR" sz="1800" dirty="0" smtClean="0"/>
              <a:t>Analisa continuamente os dados do MR visando identificar eventuais instabilidades não tratadas pelo MR, com base na base de conhecimento local, com base nesses dados, ajusta parâmetros. 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Caso um MC perca a conexão com toda rede, o sistema deve ser conduzido a um modelo de falha estabelecido.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Caso perca conexão somente com o gerenciador remoto, cada sistema deve manter sua operação local, eventuais falhas deverão ser tratadas localmente ou em conjunto com células relacionadas.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Os </a:t>
            </a:r>
            <a:r>
              <a:rPr lang="pt-BR" sz="1800" dirty="0" err="1" smtClean="0"/>
              <a:t>MCs</a:t>
            </a:r>
            <a:r>
              <a:rPr lang="pt-BR" sz="1800" dirty="0" smtClean="0"/>
              <a:t> visam exercer a função de um especialista na tomada de decisão sobre atuação no processo envolvendo informações imprecisas, incompletas ou ainda com múltiplos diagnósticos possíveis.</a:t>
            </a: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19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70313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21196" y="122116"/>
            <a:ext cx="8229600" cy="4176464"/>
          </a:xfrm>
        </p:spPr>
        <p:txBody>
          <a:bodyPr>
            <a:normAutofit fontScale="92500"/>
          </a:bodyPr>
          <a:lstStyle/>
          <a:p>
            <a:pPr algn="just" defTabSz="900113">
              <a:tabLst>
                <a:tab pos="711200" algn="l"/>
              </a:tabLst>
            </a:pPr>
            <a:r>
              <a:rPr lang="pt-BR" sz="2600" dirty="0" smtClean="0"/>
              <a:t>Controle Automático Autônomo </a:t>
            </a:r>
            <a:r>
              <a:rPr lang="pt-BR" sz="2600" dirty="0" smtClean="0">
                <a:sym typeface="Wingdings" pitchFamily="2" charset="2"/>
              </a:rPr>
              <a:t> Através da identificação da ação mais adequada em caso de um diagnóstico de falha</a:t>
            </a:r>
          </a:p>
          <a:p>
            <a:pPr algn="just" defTabSz="900113">
              <a:tabLst>
                <a:tab pos="711200" algn="l"/>
              </a:tabLst>
            </a:pPr>
            <a:endParaRPr lang="pt-BR" sz="2600" dirty="0" smtClean="0">
              <a:sym typeface="Wingdings" pitchFamily="2" charset="2"/>
            </a:endParaRPr>
          </a:p>
          <a:p>
            <a:pPr algn="just" defTabSz="900113">
              <a:tabLst>
                <a:tab pos="711200" algn="l"/>
              </a:tabLst>
            </a:pPr>
            <a:r>
              <a:rPr lang="pt-BR" sz="2600" dirty="0" smtClean="0">
                <a:sym typeface="Wingdings" pitchFamily="2" charset="2"/>
              </a:rPr>
              <a:t>Grau de inteligência:</a:t>
            </a:r>
            <a:endParaRPr lang="pt-BR" sz="2600" dirty="0" smtClean="0"/>
          </a:p>
          <a:p>
            <a:pPr algn="just" defTabSz="900113">
              <a:tabLst>
                <a:tab pos="711200" algn="l"/>
              </a:tabLst>
            </a:pPr>
            <a:endParaRPr lang="pt-BR" sz="2800" dirty="0" smtClean="0"/>
          </a:p>
          <a:p>
            <a:pPr lvl="1" algn="just" defTabSz="900113">
              <a:tabLst>
                <a:tab pos="711200" algn="l"/>
              </a:tabLst>
            </a:pPr>
            <a:r>
              <a:rPr lang="pt-BR" sz="2400" dirty="0" smtClean="0"/>
              <a:t>1º Nível </a:t>
            </a:r>
            <a:r>
              <a:rPr lang="pt-BR" sz="2400" dirty="0" smtClean="0">
                <a:sym typeface="Wingdings" pitchFamily="2" charset="2"/>
              </a:rPr>
              <a:t> Controle de informações próprias</a:t>
            </a:r>
          </a:p>
          <a:p>
            <a:pPr lvl="1" algn="just" defTabSz="900113">
              <a:tabLst>
                <a:tab pos="711200" algn="l"/>
              </a:tabLst>
            </a:pPr>
            <a:r>
              <a:rPr lang="pt-BR" sz="2400" dirty="0" smtClean="0">
                <a:sym typeface="Wingdings" pitchFamily="2" charset="2"/>
              </a:rPr>
              <a:t>2º Nível  Pode notificar o gestor sobre alguma falha;</a:t>
            </a:r>
          </a:p>
          <a:p>
            <a:pPr lvl="1" algn="just" defTabSz="900113">
              <a:tabLst>
                <a:tab pos="711200" algn="l"/>
              </a:tabLst>
            </a:pPr>
            <a:r>
              <a:rPr lang="pt-BR" sz="2400" dirty="0" smtClean="0">
                <a:sym typeface="Wingdings" pitchFamily="2" charset="2"/>
              </a:rPr>
              <a:t>3º Nível  Tomar decisões e Gerencias suas regras de conhecimento.</a:t>
            </a:r>
            <a:r>
              <a:rPr lang="pt-BR" sz="2800" i="1" dirty="0" smtClean="0"/>
              <a:t> </a:t>
            </a:r>
            <a:endParaRPr lang="pt-BR" sz="2600" dirty="0" smtClean="0"/>
          </a:p>
        </p:txBody>
      </p:sp>
      <p:pic>
        <p:nvPicPr>
          <p:cNvPr id="6" name="Imagem 5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1720" y="4263917"/>
            <a:ext cx="4968552" cy="2583062"/>
          </a:xfrm>
          <a:prstGeom prst="rect">
            <a:avLst/>
          </a:prstGeom>
        </p:spPr>
      </p:pic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2816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200" dirty="0" smtClean="0"/>
              <a:t>Módulo De Gerenciamento Remoto</a:t>
            </a:r>
          </a:p>
          <a:p>
            <a:pPr algn="just"/>
            <a:endParaRPr lang="pt-BR" sz="2200" dirty="0" smtClean="0"/>
          </a:p>
          <a:p>
            <a:pPr lvl="1" algn="just"/>
            <a:r>
              <a:rPr lang="pt-BR" sz="1800" dirty="0" smtClean="0"/>
              <a:t>Analisam simultaneamente as diversas células em um sistema industrial autônomo visando identificar ou tratar situações que excedam a capacidade de processamento dos </a:t>
            </a:r>
            <a:r>
              <a:rPr lang="pt-BR" sz="1800" dirty="0" err="1" smtClean="0"/>
              <a:t>MCs</a:t>
            </a:r>
            <a:r>
              <a:rPr lang="pt-BR" sz="1800" dirty="0" smtClean="0"/>
              <a:t>.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Provê suporte aos </a:t>
            </a:r>
            <a:r>
              <a:rPr lang="pt-BR" sz="1800" dirty="0" err="1" smtClean="0"/>
              <a:t>MCs</a:t>
            </a:r>
            <a:r>
              <a:rPr lang="pt-BR" sz="1800" dirty="0" smtClean="0"/>
              <a:t> distribuídos, em especial caso estes não sejam capazes de convergir para um resultado final em tempo </a:t>
            </a:r>
            <a:r>
              <a:rPr lang="pt-BR" sz="1800" dirty="0" smtClean="0"/>
              <a:t>hábil </a:t>
            </a:r>
            <a:r>
              <a:rPr lang="pt-BR" sz="1800" dirty="0" smtClean="0"/>
              <a:t>em razão de dados insuficientes. </a:t>
            </a:r>
          </a:p>
          <a:p>
            <a:pPr lvl="1" algn="just"/>
            <a:endParaRPr lang="pt-BR" sz="1800" dirty="0"/>
          </a:p>
          <a:p>
            <a:pPr lvl="1" algn="just"/>
            <a:r>
              <a:rPr lang="pt-BR" sz="1800" dirty="0" smtClean="0"/>
              <a:t>Ao prover um ajuste através do MGR, é necessário que haja  a garantia de que a condição operacional da célula ajustada não será alterada desde que o momento do envio até o momento da chegada da mensagem na respectiva célula. </a:t>
            </a:r>
          </a:p>
          <a:p>
            <a:pPr lvl="1" algn="just"/>
            <a:endParaRPr lang="pt-BR" sz="1800" dirty="0" smtClean="0"/>
          </a:p>
          <a:p>
            <a:pPr lvl="1" algn="just"/>
            <a:r>
              <a:rPr lang="pt-BR" sz="1800" dirty="0" smtClean="0"/>
              <a:t>Por ser um sistema concentrador, pode se tornar o gargalo, ponto de falha e vulnerabilidade do sistema. 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20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4352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6048672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Resultados esperados:</a:t>
            </a:r>
          </a:p>
          <a:p>
            <a:pPr lvl="1" algn="just"/>
            <a:endParaRPr lang="pt-BR" sz="2400" dirty="0"/>
          </a:p>
          <a:p>
            <a:pPr lvl="1" algn="just"/>
            <a:r>
              <a:rPr lang="pt-BR" sz="2400" dirty="0" smtClean="0"/>
              <a:t>Comportamento dos Sist. Industriais Autônomos:</a:t>
            </a:r>
          </a:p>
          <a:p>
            <a:pPr lvl="2" algn="just"/>
            <a:endParaRPr lang="pt-BR" sz="2000" dirty="0" smtClean="0"/>
          </a:p>
          <a:p>
            <a:pPr lvl="2" algn="just"/>
            <a:r>
              <a:rPr lang="pt-BR" sz="2000" dirty="0" smtClean="0"/>
              <a:t>Contenham imediatamente em nível local os efeitos e falhas, evitando que estas assumam maiores proporções;</a:t>
            </a:r>
          </a:p>
          <a:p>
            <a:pPr lvl="2" algn="just"/>
            <a:endParaRPr lang="pt-BR" sz="2000" dirty="0" smtClean="0"/>
          </a:p>
          <a:p>
            <a:pPr lvl="2" algn="just"/>
            <a:r>
              <a:rPr lang="pt-BR" sz="2000" dirty="0" smtClean="0"/>
              <a:t>Atualizem os  parâmetros do controlador, de forma a corrigir falhas;</a:t>
            </a:r>
          </a:p>
          <a:p>
            <a:pPr lvl="2" algn="just"/>
            <a:endParaRPr lang="pt-BR" sz="2000" dirty="0"/>
          </a:p>
          <a:p>
            <a:pPr lvl="2" algn="just"/>
            <a:r>
              <a:rPr lang="pt-BR" sz="2000" dirty="0" smtClean="0"/>
              <a:t>Detecte, em malha-lenta, o instante em que os sinais supervisionados </a:t>
            </a:r>
            <a:r>
              <a:rPr lang="pt-BR" sz="2000" dirty="0" smtClean="0"/>
              <a:t>passaram </a:t>
            </a:r>
            <a:r>
              <a:rPr lang="pt-BR" sz="2000" dirty="0" smtClean="0"/>
              <a:t>a evoluir para condições de erro, investigando os eventos e condições. </a:t>
            </a:r>
          </a:p>
          <a:p>
            <a:pPr lvl="1" algn="just"/>
            <a:endParaRPr lang="pt-BR" sz="1800" dirty="0"/>
          </a:p>
          <a:p>
            <a:pPr lvl="1" algn="just"/>
            <a:endParaRPr lang="pt-BR" sz="1800" dirty="0" smtClean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21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804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395536" y="188640"/>
            <a:ext cx="8229600" cy="3384376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t-BR" sz="3200" dirty="0" smtClean="0"/>
              <a:t>Camadas de controle local:</a:t>
            </a:r>
          </a:p>
          <a:p>
            <a:pPr algn="just"/>
            <a:endParaRPr lang="pt-BR" sz="3200" dirty="0" smtClean="0"/>
          </a:p>
          <a:p>
            <a:pPr lvl="1" algn="just"/>
            <a:r>
              <a:rPr lang="pt-BR" sz="2800" dirty="0" smtClean="0"/>
              <a:t>Módulo Reativo (MR)</a:t>
            </a:r>
            <a:r>
              <a:rPr lang="pt-BR" sz="2800" dirty="0" smtClean="0">
                <a:sym typeface="Wingdings" pitchFamily="2" charset="2"/>
              </a:rPr>
              <a:t> Controle convencional de célula. </a:t>
            </a:r>
            <a:r>
              <a:rPr lang="pt-BR" sz="2800" dirty="0" err="1" smtClean="0">
                <a:sym typeface="Wingdings" pitchFamily="2" charset="2"/>
              </a:rPr>
              <a:t>Ex</a:t>
            </a:r>
            <a:r>
              <a:rPr lang="pt-BR" sz="2800" dirty="0" smtClean="0">
                <a:sym typeface="Wingdings" pitchFamily="2" charset="2"/>
              </a:rPr>
              <a:t>: </a:t>
            </a:r>
            <a:r>
              <a:rPr lang="pt-BR" sz="2800" dirty="0" err="1" smtClean="0">
                <a:sym typeface="Wingdings" pitchFamily="2" charset="2"/>
              </a:rPr>
              <a:t>CLPs</a:t>
            </a:r>
            <a:r>
              <a:rPr lang="pt-BR" sz="2800" dirty="0" smtClean="0">
                <a:sym typeface="Wingdings" pitchFamily="2" charset="2"/>
              </a:rPr>
              <a:t>, </a:t>
            </a:r>
            <a:r>
              <a:rPr lang="pt-BR" sz="2800" dirty="0" err="1" smtClean="0">
                <a:sym typeface="Wingdings" pitchFamily="2" charset="2"/>
              </a:rPr>
              <a:t>PICs</a:t>
            </a:r>
            <a:r>
              <a:rPr lang="pt-BR" sz="2800" dirty="0" smtClean="0">
                <a:sym typeface="Wingdings" pitchFamily="2" charset="2"/>
              </a:rPr>
              <a:t>;</a:t>
            </a:r>
          </a:p>
          <a:p>
            <a:pPr lvl="1" algn="just"/>
            <a:endParaRPr lang="pt-BR" sz="2800" dirty="0" smtClean="0">
              <a:sym typeface="Wingdings" pitchFamily="2" charset="2"/>
            </a:endParaRPr>
          </a:p>
          <a:p>
            <a:pPr lvl="1" algn="just"/>
            <a:r>
              <a:rPr lang="pt-BR" sz="2800" dirty="0" smtClean="0">
                <a:sym typeface="Wingdings" pitchFamily="2" charset="2"/>
              </a:rPr>
              <a:t>Modulo Cognitivo (MC) Camada de controle inteligente acoplado ao MR para realizar ajustes em tempo real</a:t>
            </a:r>
            <a:endParaRPr lang="pt-BR" sz="2800" dirty="0"/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3717032"/>
            <a:ext cx="5904656" cy="2876494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3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21866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28592"/>
          </a:xfrm>
        </p:spPr>
        <p:txBody>
          <a:bodyPr>
            <a:normAutofit fontScale="92500" lnSpcReduction="10000"/>
          </a:bodyPr>
          <a:lstStyle/>
          <a:p>
            <a:r>
              <a:rPr lang="pt-BR" sz="3200" dirty="0" smtClean="0"/>
              <a:t>Tomada de decisão:</a:t>
            </a:r>
          </a:p>
          <a:p>
            <a:pPr algn="just"/>
            <a:endParaRPr lang="pt-BR" sz="3200" dirty="0" smtClean="0"/>
          </a:p>
          <a:p>
            <a:pPr lvl="1" algn="just"/>
            <a:r>
              <a:rPr lang="pt-BR" sz="2800" dirty="0" smtClean="0"/>
              <a:t>Cooperação</a:t>
            </a:r>
            <a:r>
              <a:rPr lang="pt-BR" sz="2800" dirty="0" smtClean="0">
                <a:sym typeface="Wingdings" pitchFamily="2" charset="2"/>
              </a:rPr>
              <a:t> Através da sincronização periódica de dados de interesse entre células;</a:t>
            </a:r>
          </a:p>
          <a:p>
            <a:pPr lvl="1" algn="just"/>
            <a:endParaRPr lang="pt-BR" sz="2800" dirty="0">
              <a:sym typeface="Wingdings" pitchFamily="2" charset="2"/>
            </a:endParaRPr>
          </a:p>
          <a:p>
            <a:pPr lvl="1" algn="just"/>
            <a:r>
              <a:rPr lang="pt-BR" sz="2800" dirty="0">
                <a:sym typeface="Wingdings" pitchFamily="2" charset="2"/>
              </a:rPr>
              <a:t>Negociação  Acordo sobre uma decisão conjunta firmado por um ou mais sistemas com </a:t>
            </a:r>
            <a:r>
              <a:rPr lang="pt-BR" sz="2800" dirty="0" smtClean="0">
                <a:sym typeface="Wingdings" pitchFamily="2" charset="2"/>
              </a:rPr>
              <a:t>metas </a:t>
            </a:r>
            <a:r>
              <a:rPr lang="pt-BR" sz="2800" dirty="0">
                <a:sym typeface="Wingdings" pitchFamily="2" charset="2"/>
              </a:rPr>
              <a:t>e objetivos próprios</a:t>
            </a:r>
            <a:r>
              <a:rPr lang="pt-BR" sz="2800" dirty="0" smtClean="0">
                <a:sym typeface="Wingdings" pitchFamily="2" charset="2"/>
              </a:rPr>
              <a:t>.</a:t>
            </a:r>
          </a:p>
          <a:p>
            <a:pPr lvl="1" algn="just"/>
            <a:endParaRPr lang="pt-BR" sz="2800" dirty="0">
              <a:sym typeface="Wingdings" pitchFamily="2" charset="2"/>
            </a:endParaRPr>
          </a:p>
          <a:p>
            <a:pPr lvl="1" algn="just"/>
            <a:r>
              <a:rPr lang="pt-BR" sz="2800" dirty="0" smtClean="0">
                <a:sym typeface="Wingdings" pitchFamily="2" charset="2"/>
              </a:rPr>
              <a:t>Desta forma mesmo em caso de falha na conexão, o funcionamento do sistema local é mantido, facilitando até mesmo a identificação de problemas.</a:t>
            </a:r>
            <a:endParaRPr lang="pt-BR" sz="2800" dirty="0">
              <a:sym typeface="Wingdings" pitchFamily="2" charset="2"/>
            </a:endParaRPr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4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9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328592"/>
          </a:xfrm>
        </p:spPr>
        <p:txBody>
          <a:bodyPr>
            <a:normAutofit/>
          </a:bodyPr>
          <a:lstStyle/>
          <a:p>
            <a:pPr algn="just"/>
            <a:r>
              <a:rPr lang="pt-BR" sz="3200" dirty="0"/>
              <a:t>Gerenciamento e Controle Autônomo e Distribuído para Sistemas Industriais Automatizados</a:t>
            </a:r>
          </a:p>
        </p:txBody>
      </p:sp>
      <p:pic>
        <p:nvPicPr>
          <p:cNvPr id="3" name="Imagem 2" descr="Recorte de Tela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2207047"/>
            <a:ext cx="6782747" cy="4620270"/>
          </a:xfrm>
          <a:prstGeom prst="rect">
            <a:avLst/>
          </a:prstGeom>
        </p:spPr>
      </p:pic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5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585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algn="just"/>
            <a:r>
              <a:rPr lang="pt-BR" sz="3200" dirty="0" smtClean="0"/>
              <a:t>O objetivo é adicionar um MC à camada de controle de processos, isto é, no MR possibilitando a comunicação com controladores de mesma hierarquia de rede.</a:t>
            </a:r>
          </a:p>
          <a:p>
            <a:pPr algn="just"/>
            <a:endParaRPr lang="pt-BR" sz="3200" dirty="0" smtClean="0"/>
          </a:p>
          <a:p>
            <a:pPr algn="just"/>
            <a:r>
              <a:rPr lang="pt-BR" sz="3200" dirty="0" smtClean="0"/>
              <a:t>2 Formas de implementação: </a:t>
            </a:r>
          </a:p>
          <a:p>
            <a:pPr lvl="1" algn="just"/>
            <a:r>
              <a:rPr lang="pt-BR" sz="2800" dirty="0" smtClean="0"/>
              <a:t>Embarcando o MC em um dispositivo externo dedicado;</a:t>
            </a:r>
          </a:p>
          <a:p>
            <a:pPr lvl="1" algn="just"/>
            <a:r>
              <a:rPr lang="pt-BR" sz="2800" dirty="0" smtClean="0"/>
              <a:t>Embarcando no próprio controlador local, desde que atenda os critérios de processamento.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6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1967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980728"/>
            <a:ext cx="8229600" cy="5040560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Adicionalmente, todos os dados coletados, bem como as regras de conhecimento são concentradas em uma base de conhecimento com dados globais através do módulo de gerenciamento remoto.</a:t>
            </a:r>
            <a:endParaRPr lang="pt-BR" sz="28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7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1317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107504" y="188640"/>
            <a:ext cx="8784976" cy="5832648"/>
          </a:xfrm>
        </p:spPr>
        <p:txBody>
          <a:bodyPr>
            <a:normAutofit/>
          </a:bodyPr>
          <a:lstStyle/>
          <a:p>
            <a:pPr algn="just"/>
            <a:r>
              <a:rPr lang="pt-BR" sz="2800" dirty="0" smtClean="0"/>
              <a:t>Principais desafios:</a:t>
            </a:r>
          </a:p>
          <a:p>
            <a:pPr lvl="1" algn="just"/>
            <a:r>
              <a:rPr lang="pt-BR" sz="2400" dirty="0" smtClean="0"/>
              <a:t>a)Modularização X Acoplamento entre componentes.</a:t>
            </a:r>
          </a:p>
          <a:p>
            <a:pPr lvl="1" algn="just"/>
            <a:endParaRPr lang="pt-BR" sz="2400" dirty="0" smtClean="0"/>
          </a:p>
          <a:p>
            <a:pPr marL="393192" lvl="1" indent="0" algn="just">
              <a:buNone/>
            </a:pPr>
            <a:r>
              <a:rPr lang="pt-BR" sz="2400" dirty="0" smtClean="0"/>
              <a:t> Realizar o controle em partes menores é de maior atratividade já que facilita o desenvolvimento,  operação, manutenção e principalmente </a:t>
            </a:r>
            <a:r>
              <a:rPr lang="pt-BR" sz="2400" dirty="0" smtClean="0"/>
              <a:t>a </a:t>
            </a:r>
            <a:r>
              <a:rPr lang="pt-BR" sz="2400" dirty="0" smtClean="0"/>
              <a:t>maior confiabilidade já que problemas de comunicação não afetam o funcionamento. Porém esta topologia reduz o acoplamento entre as partes de sistema, tornando-os pouco ou nada integráveis.  A meta é manter as restrições locais por célula e também ajustando, e manipulando estas restrições por outros níveis hierárquicos superiores.</a:t>
            </a:r>
          </a:p>
          <a:p>
            <a:pPr lvl="1" algn="just"/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8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62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5832648"/>
          </a:xfrm>
        </p:spPr>
        <p:txBody>
          <a:bodyPr>
            <a:normAutofit/>
          </a:bodyPr>
          <a:lstStyle/>
          <a:p>
            <a:pPr lvl="1" algn="just"/>
            <a:r>
              <a:rPr lang="pt-BR" sz="2400" dirty="0"/>
              <a:t>b</a:t>
            </a:r>
            <a:r>
              <a:rPr lang="pt-BR" sz="2400" dirty="0" smtClean="0"/>
              <a:t>) Complexidade X Flexibilidade:</a:t>
            </a:r>
          </a:p>
          <a:p>
            <a:pPr lvl="1" algn="just"/>
            <a:endParaRPr lang="pt-BR" sz="2400" dirty="0" smtClean="0"/>
          </a:p>
          <a:p>
            <a:pPr marL="393192" lvl="1" indent="0" algn="just">
              <a:buNone/>
            </a:pPr>
            <a:r>
              <a:rPr lang="pt-BR" sz="2400" dirty="0" smtClean="0"/>
              <a:t>A medida que os sistemas evoluem, estes tendem a se tornar mais complexos</a:t>
            </a:r>
            <a:r>
              <a:rPr lang="pt-BR" sz="2400" dirty="0"/>
              <a:t>.</a:t>
            </a:r>
            <a:r>
              <a:rPr lang="pt-BR" sz="2400" dirty="0" smtClean="0"/>
              <a:t> Consequentemente um controle puramente centralizado pode se tornar uma solução cada vez mais cara.</a:t>
            </a:r>
          </a:p>
          <a:p>
            <a:pPr marL="393192" lvl="1" indent="0" algn="just">
              <a:buNone/>
            </a:pPr>
            <a:r>
              <a:rPr lang="pt-BR" sz="2400" dirty="0" smtClean="0"/>
              <a:t>Para evoluir sistemas, é necessário que estes comportem as novas características, de que vale implementar um sistema sob medida para sua empresa, se você estará condenado a ter de mudar todo o sistema para o caso de uma expansão.</a:t>
            </a:r>
          </a:p>
          <a:p>
            <a:pPr marL="393192" lvl="1" indent="0" algn="just">
              <a:buNone/>
            </a:pPr>
            <a:r>
              <a:rPr lang="pt-BR" sz="2400" dirty="0" smtClean="0"/>
              <a:t>O GCAD, por implementar células de controle, facilita a expansão de cada célula separadamente.</a:t>
            </a:r>
            <a:endParaRPr lang="pt-BR" sz="2400" dirty="0"/>
          </a:p>
        </p:txBody>
      </p:sp>
      <p:sp>
        <p:nvSpPr>
          <p:cNvPr id="3" name="Espaço Reservado para Número de Slid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DF0896-0970-4A10-9203-7FF15CB522B9}" type="slidenum">
              <a:rPr lang="pt-BR" smtClean="0">
                <a:solidFill>
                  <a:prstClr val="black"/>
                </a:solidFill>
              </a:rPr>
              <a:pPr/>
              <a:t>9</a:t>
            </a:fld>
            <a:endParaRPr lang="pt-B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2822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urso">
  <a:themeElements>
    <a:clrScheme name="Concurso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urso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  <a:font script="Geor" typeface="Sylfaen"/>
      </a:minorFont>
    </a:fontScheme>
    <a:fmtScheme name="Concurso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2573</TotalTime>
  <Words>1931</Words>
  <Application>Microsoft Office PowerPoint</Application>
  <PresentationFormat>Apresentação na tela (4:3)</PresentationFormat>
  <Paragraphs>211</Paragraphs>
  <Slides>21</Slides>
  <Notes>21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21</vt:i4>
      </vt:variant>
    </vt:vector>
  </HeadingPairs>
  <TitlesOfParts>
    <vt:vector size="22" baseType="lpstr">
      <vt:lpstr>Concurso</vt:lpstr>
      <vt:lpstr>Universidade Católica de Pelotas  Engenharia Elétrica/Eletrônica   Gerenciamento e Controle Autônomo e Distribuído para Sistemas Industriais Automatizados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Universidade Católica de Pelotas  Engenharia Elétrica/Eletrônica   Implementação de Operadores Lógicos Aritméticos em Ponto Flutuante para Protoripação em Estruturas de Filtragem Adaptativa</dc:title>
  <dc:creator>Maique</dc:creator>
  <cp:lastModifiedBy>Maique Garcia</cp:lastModifiedBy>
  <cp:revision>128</cp:revision>
  <dcterms:created xsi:type="dcterms:W3CDTF">2011-10-19T15:43:41Z</dcterms:created>
  <dcterms:modified xsi:type="dcterms:W3CDTF">2012-06-22T23:13:44Z</dcterms:modified>
</cp:coreProperties>
</file>