
<file path=[Content_Types].xml><?xml version="1.0" encoding="utf-8"?>
<Types xmlns="http://schemas.openxmlformats.org/package/2006/content-types">
  <Default Extension="png" ContentType="image/png"/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9"/>
  </p:notesMasterIdLst>
  <p:sldIdLst>
    <p:sldId id="257" r:id="rId3"/>
    <p:sldId id="258" r:id="rId4"/>
    <p:sldId id="259" r:id="rId5"/>
    <p:sldId id="276" r:id="rId6"/>
    <p:sldId id="260" r:id="rId7"/>
    <p:sldId id="262" r:id="rId8"/>
    <p:sldId id="278" r:id="rId9"/>
    <p:sldId id="277" r:id="rId10"/>
    <p:sldId id="286" r:id="rId11"/>
    <p:sldId id="287" r:id="rId12"/>
    <p:sldId id="288" r:id="rId13"/>
    <p:sldId id="281" r:id="rId14"/>
    <p:sldId id="282" r:id="rId15"/>
    <p:sldId id="284" r:id="rId16"/>
    <p:sldId id="285" r:id="rId17"/>
    <p:sldId id="283" r:id="rId18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588" autoAdjust="0"/>
    <p:restoredTop sz="92670" autoAdjust="0"/>
  </p:normalViewPr>
  <p:slideViewPr>
    <p:cSldViewPr>
      <p:cViewPr>
        <p:scale>
          <a:sx n="66" d="100"/>
          <a:sy n="66" d="100"/>
        </p:scale>
        <p:origin x="-117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2814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AC15D5-7A60-4C05-949F-28CF10A53778}" type="datetimeFigureOut">
              <a:rPr lang="pt-BR" smtClean="0"/>
              <a:t>15/06/2012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76762E-D9E8-45FE-89BF-707A28137E99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660195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24D58B4-78B0-4BD2-977C-9DC1CA71FAD4}" type="slidenum">
              <a:rPr lang="pt-BR" smtClean="0">
                <a:solidFill>
                  <a:prstClr val="black"/>
                </a:solidFill>
              </a:rPr>
              <a:pPr/>
              <a:t>1</a:t>
            </a:fld>
            <a:endParaRPr lang="pt-BR" dirty="0" smtClean="0">
              <a:solidFill>
                <a:prstClr val="black"/>
              </a:solidFill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dirty="0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0DCB1C-F1AF-4571-A93B-07B2C0B2C18B}" type="slidenum">
              <a:rPr lang="pt-BR" smtClean="0">
                <a:solidFill>
                  <a:prstClr val="black"/>
                </a:solidFill>
              </a:rPr>
              <a:pPr/>
              <a:t>11</a:t>
            </a:fld>
            <a:endParaRPr lang="pt-BR" smtClean="0">
              <a:solidFill>
                <a:prstClr val="black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0DCB1C-F1AF-4571-A93B-07B2C0B2C18B}" type="slidenum">
              <a:rPr lang="pt-BR" smtClean="0">
                <a:solidFill>
                  <a:prstClr val="black"/>
                </a:solidFill>
              </a:rPr>
              <a:pPr/>
              <a:t>12</a:t>
            </a:fld>
            <a:endParaRPr lang="pt-BR" smtClean="0">
              <a:solidFill>
                <a:prstClr val="black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0DCB1C-F1AF-4571-A93B-07B2C0B2C18B}" type="slidenum">
              <a:rPr lang="pt-BR" smtClean="0">
                <a:solidFill>
                  <a:prstClr val="black"/>
                </a:solidFill>
              </a:rPr>
              <a:pPr/>
              <a:t>13</a:t>
            </a:fld>
            <a:endParaRPr lang="pt-BR" smtClean="0">
              <a:solidFill>
                <a:prstClr val="black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dirty="0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0DCB1C-F1AF-4571-A93B-07B2C0B2C18B}" type="slidenum">
              <a:rPr lang="pt-BR" smtClean="0">
                <a:solidFill>
                  <a:prstClr val="black"/>
                </a:solidFill>
              </a:rPr>
              <a:pPr/>
              <a:t>14</a:t>
            </a:fld>
            <a:endParaRPr lang="pt-BR" smtClean="0">
              <a:solidFill>
                <a:prstClr val="black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dirty="0" smtClean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0DCB1C-F1AF-4571-A93B-07B2C0B2C18B}" type="slidenum">
              <a:rPr lang="pt-BR" smtClean="0">
                <a:solidFill>
                  <a:prstClr val="black"/>
                </a:solidFill>
              </a:rPr>
              <a:pPr/>
              <a:t>15</a:t>
            </a:fld>
            <a:endParaRPr lang="pt-BR" smtClean="0">
              <a:solidFill>
                <a:prstClr val="black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DC501-015E-4E99-91AA-CC712EA21B66}" type="slidenum">
              <a:rPr lang="pt-BR" smtClean="0">
                <a:solidFill>
                  <a:prstClr val="black"/>
                </a:solidFill>
              </a:rPr>
              <a:pPr/>
              <a:t>2</a:t>
            </a:fld>
            <a:endParaRPr lang="pt-B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70814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48DC501-015E-4E99-91AA-CC712EA21B66}" type="slidenum">
              <a:rPr lang="pt-BR" smtClean="0">
                <a:solidFill>
                  <a:prstClr val="black"/>
                </a:solidFill>
              </a:rPr>
              <a:pPr/>
              <a:t>3</a:t>
            </a:fld>
            <a:endParaRPr lang="pt-BR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153840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76762E-D9E8-45FE-89BF-707A28137E99}" type="slidenum">
              <a:rPr lang="pt-BR" smtClean="0"/>
              <a:t>4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5298955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0DCB1C-F1AF-4571-A93B-07B2C0B2C18B}" type="slidenum">
              <a:rPr lang="pt-BR" smtClean="0">
                <a:solidFill>
                  <a:prstClr val="black"/>
                </a:solidFill>
              </a:rPr>
              <a:pPr/>
              <a:t>6</a:t>
            </a:fld>
            <a:endParaRPr lang="pt-BR" dirty="0" smtClean="0">
              <a:solidFill>
                <a:prstClr val="black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dirty="0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0DCB1C-F1AF-4571-A93B-07B2C0B2C18B}" type="slidenum">
              <a:rPr lang="pt-BR" smtClean="0">
                <a:solidFill>
                  <a:prstClr val="black"/>
                </a:solidFill>
              </a:rPr>
              <a:pPr/>
              <a:t>7</a:t>
            </a:fld>
            <a:endParaRPr lang="pt-BR" dirty="0" smtClean="0">
              <a:solidFill>
                <a:prstClr val="black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dirty="0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0DCB1C-F1AF-4571-A93B-07B2C0B2C18B}" type="slidenum">
              <a:rPr lang="pt-BR" smtClean="0">
                <a:solidFill>
                  <a:prstClr val="black"/>
                </a:solidFill>
              </a:rPr>
              <a:pPr/>
              <a:t>8</a:t>
            </a:fld>
            <a:endParaRPr lang="pt-BR" smtClean="0">
              <a:solidFill>
                <a:prstClr val="black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0DCB1C-F1AF-4571-A93B-07B2C0B2C18B}" type="slidenum">
              <a:rPr lang="pt-BR" smtClean="0">
                <a:solidFill>
                  <a:prstClr val="black"/>
                </a:solidFill>
              </a:rPr>
              <a:pPr/>
              <a:t>9</a:t>
            </a:fld>
            <a:endParaRPr lang="pt-BR" smtClean="0">
              <a:solidFill>
                <a:prstClr val="black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dirty="0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B0DCB1C-F1AF-4571-A93B-07B2C0B2C18B}" type="slidenum">
              <a:rPr lang="pt-BR" smtClean="0">
                <a:solidFill>
                  <a:prstClr val="black"/>
                </a:solidFill>
              </a:rPr>
              <a:pPr/>
              <a:t>10</a:t>
            </a:fld>
            <a:endParaRPr lang="pt-BR" smtClean="0">
              <a:solidFill>
                <a:prstClr val="black"/>
              </a:solidFill>
            </a:endParaRPr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pt-BR" dirty="0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Master" Target="../slideMasters/slideMaster2.xml"/><Relationship Id="rId1" Type="http://schemas.openxmlformats.org/officeDocument/2006/relationships/themeOverride" Target="../theme/themeOverride4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riângulo retângulo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grpSp>
        <p:nvGrpSpPr>
          <p:cNvPr id="2" name="Grupo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lang="en-US">
                <a:solidFill>
                  <a:prstClr val="black"/>
                </a:solidFill>
              </a:endParaRPr>
            </a:p>
          </p:txBody>
        </p:sp>
        <p:sp>
          <p:nvSpPr>
            <p:cNvPr id="11" name="Forma livre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2" name="Conector reto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7676639-D618-41CE-A728-1B07AEEB730F}" type="datetime1">
              <a:rPr lang="pt-BR" smtClean="0"/>
              <a:t>15/06/2012</a:t>
            </a:fld>
            <a:endParaRPr lang="pt-BR"/>
          </a:p>
        </p:txBody>
      </p:sp>
      <p:sp>
        <p:nvSpPr>
          <p:cNvPr id="19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pt-B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27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0DF0896-0970-4A10-9203-7FF15CB522B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685113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4C9DA5F-D03B-41D4-9A08-B0A15CBB23A2}" type="datetime1">
              <a:rPr lang="pt-BR" smtClean="0">
                <a:solidFill>
                  <a:prstClr val="black"/>
                </a:solidFill>
              </a:rPr>
              <a:t>15/06/2012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DF0896-0970-4A10-9203-7FF15CB522B9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3827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E1D4F0F-4FF3-45BC-AA08-9ACE462596FD}" type="datetime1">
              <a:rPr lang="pt-BR" smtClean="0">
                <a:solidFill>
                  <a:prstClr val="black"/>
                </a:solidFill>
              </a:rPr>
              <a:t>15/06/2012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DF0896-0970-4A10-9203-7FF15CB522B9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37391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riângulo retângulo 3"/>
          <p:cNvSpPr/>
          <p:nvPr/>
        </p:nvSpPr>
        <p:spPr>
          <a:xfrm>
            <a:off x="0" y="4664075"/>
            <a:ext cx="9150350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5" name="Grupo 15"/>
          <p:cNvGrpSpPr>
            <a:grpSpLocks/>
          </p:cNvGrpSpPr>
          <p:nvPr/>
        </p:nvGrpSpPr>
        <p:grpSpPr bwMode="auto">
          <a:xfrm>
            <a:off x="-3175" y="4953000"/>
            <a:ext cx="9147175" cy="1911350"/>
            <a:chOff x="-3765" y="4832896"/>
            <a:chExt cx="9147765" cy="2032192"/>
          </a:xfrm>
        </p:grpSpPr>
        <p:sp>
          <p:nvSpPr>
            <p:cNvPr id="6" name="Forma livre 5"/>
            <p:cNvSpPr>
              <a:spLocks/>
            </p:cNvSpPr>
            <p:nvPr/>
          </p:nvSpPr>
          <p:spPr bwMode="auto">
            <a:xfrm>
              <a:off x="1687032" y="4832896"/>
              <a:ext cx="7456968" cy="51817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7" name="Forma livre 6"/>
            <p:cNvSpPr>
              <a:spLocks/>
            </p:cNvSpPr>
            <p:nvPr/>
          </p:nvSpPr>
          <p:spPr bwMode="auto">
            <a:xfrm>
              <a:off x="35926" y="5135025"/>
              <a:ext cx="9108074" cy="838869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>
              <a:extLst/>
            </a:lstStyle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black"/>
                </a:solidFill>
                <a:latin typeface="Arial" charset="0"/>
                <a:cs typeface="Arial" charset="0"/>
              </a:endParaRPr>
            </a:p>
          </p:txBody>
        </p:sp>
        <p:sp>
          <p:nvSpPr>
            <p:cNvPr id="8" name="Forma livre 7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anchor="ctr"/>
            <a:lstStyle>
              <a:extLst/>
            </a:lstStyle>
            <a:p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endParaRPr lang="en-US">
                <a:solidFill>
                  <a:prstClr val="white"/>
                </a:solidFill>
              </a:endParaRPr>
            </a:p>
          </p:txBody>
        </p:sp>
        <p:cxnSp>
          <p:nvCxnSpPr>
            <p:cNvPr id="10" name="Conector reto 9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" name="Título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anchor="b"/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7" name="Subtítulo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pt-BR" smtClean="0"/>
              <a:t>Clique para editar o estilo do subtítulo mestre</a:t>
            </a:r>
            <a:endParaRPr lang="en-US"/>
          </a:p>
        </p:txBody>
      </p:sp>
      <p:sp>
        <p:nvSpPr>
          <p:cNvPr id="11" name="Espaço Reservado para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DE4F5745-48AE-4E83-A5B2-3678F8D8238C}" type="datetime1">
              <a:rPr lang="pt-BR" smtClean="0"/>
              <a:t>15/06/2012</a:t>
            </a:fld>
            <a:endParaRPr lang="pt-BR"/>
          </a:p>
        </p:txBody>
      </p:sp>
      <p:sp>
        <p:nvSpPr>
          <p:cNvPr id="12" name="Espaço Reservado para Rodapé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pPr>
              <a:defRPr/>
            </a:pPr>
            <a:endParaRPr lang="pt-BR">
              <a:solidFill>
                <a:srgbClr val="2DA2BF">
                  <a:tint val="20000"/>
                </a:srgbClr>
              </a:solidFill>
            </a:endParaRPr>
          </a:p>
        </p:txBody>
      </p:sp>
      <p:sp>
        <p:nvSpPr>
          <p:cNvPr id="13" name="Espaço Reservado para Número de Slide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pPr>
              <a:defRPr/>
            </a:pPr>
            <a:fld id="{ED4408D3-A86A-4EEA-93E8-5FCEF4A7BE85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917092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D9A5CD-E6D5-4A09-AD9D-B9BA3C3028A0}" type="datetime1">
              <a:rPr lang="pt-BR" smtClean="0">
                <a:solidFill>
                  <a:prstClr val="black"/>
                </a:solidFill>
              </a:rPr>
              <a:t>15/06/2012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BECBB-53B9-4A3A-8021-6E19BFF70F93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98396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ivisa 3"/>
          <p:cNvSpPr/>
          <p:nvPr/>
        </p:nvSpPr>
        <p:spPr>
          <a:xfrm>
            <a:off x="3636963" y="3005138"/>
            <a:ext cx="182562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5" name="Divisa 4"/>
          <p:cNvSpPr/>
          <p:nvPr/>
        </p:nvSpPr>
        <p:spPr>
          <a:xfrm>
            <a:off x="3449638" y="3005138"/>
            <a:ext cx="18415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anchor="b"/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B247DAD-779D-48AA-84E5-5840F4A31FC1}" type="datetime1">
              <a:rPr lang="pt-BR" smtClean="0">
                <a:solidFill>
                  <a:prstClr val="white"/>
                </a:solidFill>
              </a:rPr>
              <a:t>15/06/2012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7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8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26F289E-5904-47D2-BCA3-DDCA1EDB4333}" type="slidenum">
              <a:rPr lang="pt-BR">
                <a:solidFill>
                  <a:prstClr val="white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4127438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E8E9448-E406-4668-807F-850A1F22352E}" type="datetime1">
              <a:rPr lang="pt-BR" smtClean="0">
                <a:solidFill>
                  <a:prstClr val="white"/>
                </a:solidFill>
              </a:rPr>
              <a:t>15/06/2012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EA84FF5-506C-47D7-984E-AD75E69F18D1}" type="slidenum">
              <a:rPr lang="pt-BR">
                <a:solidFill>
                  <a:prstClr val="white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57569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BD5898B2-4681-4359-8C3C-1C02469BEBA9}" type="datetime1">
              <a:rPr lang="pt-BR" smtClean="0">
                <a:solidFill>
                  <a:prstClr val="black"/>
                </a:solidFill>
              </a:rPr>
              <a:t>15/06/2012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6A3D9F0-858C-4687-82F6-0AD0B543D626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659332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9A91A8ED-6B00-4ED5-9372-4507C6722449}" type="datetime1">
              <a:rPr lang="pt-BR" smtClean="0">
                <a:solidFill>
                  <a:prstClr val="white"/>
                </a:solidFill>
              </a:rPr>
              <a:t>15/06/2012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4E2EBC37-94BF-4DE0-9804-486B5F615644}" type="slidenum">
              <a:rPr lang="pt-BR">
                <a:solidFill>
                  <a:prstClr val="white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6391522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8E99A1-7A6B-4E81-8CD5-AF81965D9A95}" type="datetime1">
              <a:rPr lang="pt-BR" smtClean="0">
                <a:solidFill>
                  <a:prstClr val="black"/>
                </a:solidFill>
              </a:rPr>
              <a:t>15/06/2012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4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3F208-9E5F-489D-98A4-B1FEFAD7ADE4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33307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9DA892B-E251-45E7-9B7C-17E0C1D85B39}" type="datetime1">
              <a:rPr lang="pt-BR" smtClean="0">
                <a:solidFill>
                  <a:prstClr val="black"/>
                </a:solidFill>
              </a:rPr>
              <a:t>15/06/2012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A123BE4D-1AEE-4456-AE69-FCABCFBF4353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44625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23738AA-308E-49CC-BA80-8F5811C3106D}" type="datetime1">
              <a:rPr lang="pt-BR" smtClean="0">
                <a:solidFill>
                  <a:prstClr val="black"/>
                </a:solidFill>
              </a:rPr>
              <a:t>15/06/2012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DF0896-0970-4A10-9203-7FF15CB522B9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7" name="Título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4659160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rma livre 4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6" name="Forma livre 5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  <a:latin typeface="Arial" charset="0"/>
              <a:cs typeface="Arial" charset="0"/>
            </a:endParaRPr>
          </a:p>
        </p:txBody>
      </p:sp>
      <p:sp>
        <p:nvSpPr>
          <p:cNvPr id="7" name="Triângulo retângulo 6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" name="Conector reto 7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Divisa 8"/>
          <p:cNvSpPr/>
          <p:nvPr/>
        </p:nvSpPr>
        <p:spPr>
          <a:xfrm>
            <a:off x="8664575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Divisa 9"/>
          <p:cNvSpPr/>
          <p:nvPr/>
        </p:nvSpPr>
        <p:spPr>
          <a:xfrm>
            <a:off x="8477250" y="4987925"/>
            <a:ext cx="182563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tIns="0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extLst/>
          </a:lstStyle>
          <a:p>
            <a:pPr lvl="0"/>
            <a:r>
              <a:rPr lang="pt-BR" noProof="0" smtClean="0"/>
              <a:t>Clique no ícone para adicionar uma imagem</a:t>
            </a:r>
            <a:endParaRPr lang="en-US" noProof="0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11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E3B935C6-C754-42BE-B96C-5438B2A61E54}" type="datetime1">
              <a:rPr lang="pt-BR" smtClean="0">
                <a:solidFill>
                  <a:prstClr val="white"/>
                </a:solidFill>
              </a:rPr>
              <a:t>15/06/2012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12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endParaRPr lang="pt-BR">
              <a:solidFill>
                <a:prstClr val="white"/>
              </a:solidFill>
            </a:endParaRPr>
          </a:p>
        </p:txBody>
      </p:sp>
      <p:sp>
        <p:nvSpPr>
          <p:cNvPr id="13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pPr>
              <a:defRPr/>
            </a:pPr>
            <a:fld id="{04B64A0A-4E8F-498A-BF62-D235E2D55CFD}" type="slidenum">
              <a:rPr lang="pt-BR">
                <a:solidFill>
                  <a:prstClr val="white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43586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82C664-993F-4FC9-89C8-68209B484612}" type="datetime1">
              <a:rPr lang="pt-BR" smtClean="0">
                <a:solidFill>
                  <a:prstClr val="black"/>
                </a:solidFill>
              </a:rPr>
              <a:t>15/06/2012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6040C45-5F3A-40ED-BC63-120428C18C2D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61780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Espaço Reservado para Data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1B8E57-91F8-46ED-B873-9C3EB6D33D8C}" type="datetime1">
              <a:rPr lang="pt-BR" smtClean="0">
                <a:solidFill>
                  <a:prstClr val="black"/>
                </a:solidFill>
              </a:rPr>
              <a:t>15/06/2012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5" name="Espaço Reservado para Rodapé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Número de Slide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C0D176-161D-4348-8594-2956E530BCC6}" type="slidenum">
              <a:rPr lang="pt-BR">
                <a:solidFill>
                  <a:prstClr val="black"/>
                </a:solidFill>
              </a:rPr>
              <a:pPr>
                <a:defRPr/>
              </a:pPr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655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8247AF3-505F-4E29-A79A-853BDF724BF6}" type="datetime1">
              <a:rPr lang="pt-BR" smtClean="0">
                <a:solidFill>
                  <a:prstClr val="white"/>
                </a:solidFill>
              </a:rPr>
              <a:t>15/06/2012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>
              <a:solidFill>
                <a:prstClr val="white"/>
              </a:solidFill>
            </a:endParaRPr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DF0896-0970-4A10-9203-7FF15CB522B9}" type="slidenum">
              <a:rPr lang="pt-BR" smtClean="0">
                <a:solidFill>
                  <a:prstClr val="white"/>
                </a:solidFill>
              </a:rPr>
              <a:pPr/>
              <a:t>‹nº›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7" name="Divisa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8" name="Divisa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088486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307F54-5E14-4C33-B5E7-3474A52ACC9F}" type="datetime1">
              <a:rPr lang="pt-BR" smtClean="0">
                <a:solidFill>
                  <a:prstClr val="white"/>
                </a:solidFill>
              </a:rPr>
              <a:t>15/06/2012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>
              <a:solidFill>
                <a:prstClr val="white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DF0896-0970-4A10-9203-7FF15CB522B9}" type="slidenum">
              <a:rPr lang="pt-BR" smtClean="0">
                <a:solidFill>
                  <a:prstClr val="white"/>
                </a:solidFill>
              </a:rPr>
              <a:pPr/>
              <a:t>‹nº›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8" name="Título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9462096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6CD162FE-E79A-4D82-91C1-40482056A671}" type="datetime1">
              <a:rPr lang="pt-BR" smtClean="0">
                <a:solidFill>
                  <a:prstClr val="black"/>
                </a:solidFill>
              </a:rPr>
              <a:t>15/06/2012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DF0896-0970-4A10-9203-7FF15CB522B9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7530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D39C43-8E5D-4FB5-9050-BC8A52D72A56}" type="datetime1">
              <a:rPr lang="pt-BR" smtClean="0">
                <a:solidFill>
                  <a:prstClr val="white"/>
                </a:solidFill>
              </a:rPr>
              <a:t>15/06/2012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>
              <a:solidFill>
                <a:prstClr val="white"/>
              </a:solidFill>
            </a:endParaRPr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DF0896-0970-4A10-9203-7FF15CB522B9}" type="slidenum">
              <a:rPr lang="pt-BR" smtClean="0">
                <a:solidFill>
                  <a:prstClr val="white"/>
                </a:solidFill>
              </a:rPr>
              <a:pPr/>
              <a:t>‹nº›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6" name="Título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270512976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1250291-7880-4E2C-91A1-B3FB7E94A5A0}" type="datetime1">
              <a:rPr lang="pt-BR" smtClean="0">
                <a:solidFill>
                  <a:prstClr val="black"/>
                </a:solidFill>
              </a:rPr>
              <a:t>15/06/2012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DF0896-0970-4A10-9203-7FF15CB522B9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4287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pt-BR" smtClean="0"/>
              <a:t>Clique para editar 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EB95861A-7C4D-41B2-A3B5-C08BCB4B6A67}" type="datetime1">
              <a:rPr lang="pt-BR" smtClean="0">
                <a:solidFill>
                  <a:prstClr val="black"/>
                </a:solidFill>
              </a:rPr>
              <a:t>15/06/2012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0DF0896-0970-4A10-9203-7FF15CB522B9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897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4CD6581-0CF1-46A2-889B-C88888D564DF}" type="datetime1">
              <a:rPr lang="pt-BR" smtClean="0">
                <a:solidFill>
                  <a:prstClr val="white"/>
                </a:solidFill>
              </a:rPr>
              <a:t>15/06/2012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pt-BR">
              <a:solidFill>
                <a:prstClr val="white"/>
              </a:solidFill>
            </a:endParaRPr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0DF0896-0970-4A10-9203-7FF15CB522B9}" type="slidenum">
              <a:rPr lang="pt-BR" smtClean="0">
                <a:solidFill>
                  <a:prstClr val="white"/>
                </a:solidFill>
              </a:rPr>
              <a:pPr/>
              <a:t>‹nº›</a:t>
            </a:fld>
            <a:endParaRPr lang="pt-BR">
              <a:solidFill>
                <a:prstClr val="white"/>
              </a:solidFill>
            </a:endParaRPr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8" name="Forma livre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9" name="Forma livre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0" name="Triângulo retângulo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1" name="Conector reto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Divisa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  <p:sp>
        <p:nvSpPr>
          <p:cNvPr id="13" name="Divisa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endParaRPr lang="en-US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865360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/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pt-BR" smtClean="0"/>
              <a:t>Clique para editar o título mestre</a:t>
            </a:r>
            <a:endParaRPr kumimoji="0" lang="en-US"/>
          </a:p>
        </p:txBody>
      </p:sp>
      <p:sp>
        <p:nvSpPr>
          <p:cNvPr id="30" name="Espaço Reservado para Texto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pt-BR" smtClean="0"/>
              <a:t>Clique para editar 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7209701C-78DE-45C9-ABE4-A8DF3BC8ECDD}" type="datetime1">
              <a:rPr lang="pt-BR" smtClean="0">
                <a:solidFill>
                  <a:prstClr val="black"/>
                </a:solidFill>
              </a:rPr>
              <a:t>15/06/2012</a:t>
            </a:fld>
            <a:endParaRPr lang="pt-BR">
              <a:solidFill>
                <a:prstClr val="black"/>
              </a:solidFill>
            </a:endParaRPr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pt-BR">
              <a:solidFill>
                <a:prstClr val="black"/>
              </a:solidFill>
            </a:endParaRPr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0DF0896-0970-4A10-9203-7FF15CB522B9}" type="slidenum">
              <a:rPr lang="pt-BR" smtClean="0">
                <a:solidFill>
                  <a:prstClr val="black"/>
                </a:solidFill>
              </a:rPr>
              <a:pPr/>
              <a:t>‹nº›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9376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orma livre 12"/>
          <p:cNvSpPr>
            <a:spLocks/>
          </p:cNvSpPr>
          <p:nvPr/>
        </p:nvSpPr>
        <p:spPr bwMode="auto">
          <a:xfrm>
            <a:off x="500063" y="5945188"/>
            <a:ext cx="4940300" cy="9207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2" name="Forma livre 11"/>
          <p:cNvSpPr>
            <a:spLocks/>
          </p:cNvSpPr>
          <p:nvPr/>
        </p:nvSpPr>
        <p:spPr bwMode="auto">
          <a:xfrm>
            <a:off x="485775" y="5938838"/>
            <a:ext cx="3690938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extLst/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Triângulo retângulo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15" name="Conector reto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Espaço Reservado para Título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lang="pt-BR" smtClean="0"/>
              <a:t>Clique para editar o estilo do título mestre</a:t>
            </a:r>
            <a:endParaRPr lang="en-US"/>
          </a:p>
        </p:txBody>
      </p:sp>
      <p:sp>
        <p:nvSpPr>
          <p:cNvPr id="2057" name="Espaço Reservado para Texto 29"/>
          <p:cNvSpPr>
            <a:spLocks noGrp="1"/>
          </p:cNvSpPr>
          <p:nvPr>
            <p:ph type="body" idx="1"/>
          </p:nvPr>
        </p:nvSpPr>
        <p:spPr bwMode="auto">
          <a:xfrm>
            <a:off x="457200" y="14811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smtClean="0"/>
          </a:p>
        </p:txBody>
      </p:sp>
      <p:sp>
        <p:nvSpPr>
          <p:cNvPr id="10" name="Espaço Reservado para Data 9"/>
          <p:cNvSpPr>
            <a:spLocks noGrp="1"/>
          </p:cNvSpPr>
          <p:nvPr>
            <p:ph type="dt" sz="half" idx="2"/>
          </p:nvPr>
        </p:nvSpPr>
        <p:spPr>
          <a:xfrm>
            <a:off x="6727825" y="6408738"/>
            <a:ext cx="1919288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BA5BFDC-FC2E-4BD6-8ABC-AD4B313DECEB}" type="datetime1">
              <a:rPr lang="pt-BR" smtClean="0">
                <a:solidFill>
                  <a:prstClr val="black"/>
                </a:solidFill>
                <a:latin typeface="Arial" charset="0"/>
                <a:cs typeface="Arial" charset="0"/>
              </a:rPr>
              <a:t>15/06/2012</a:t>
            </a:fld>
            <a:endParaRPr lang="pt-BR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22" name="Espaço Reservado para Rodapé 21"/>
          <p:cNvSpPr>
            <a:spLocks noGrp="1"/>
          </p:cNvSpPr>
          <p:nvPr>
            <p:ph type="ftr" sz="quarter" idx="3"/>
          </p:nvPr>
        </p:nvSpPr>
        <p:spPr>
          <a:xfrm>
            <a:off x="4379913" y="6408738"/>
            <a:ext cx="2351087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pt-BR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4"/>
          </p:nvPr>
        </p:nvSpPr>
        <p:spPr>
          <a:xfrm>
            <a:off x="8647113" y="6408738"/>
            <a:ext cx="366712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F99CCD1-9CDD-49C7-8114-4F6CA640AE24}" type="slidenum">
              <a:rPr lang="pt-BR">
                <a:solidFill>
                  <a:prstClr val="black"/>
                </a:solidFill>
                <a:latin typeface="Arial" charset="0"/>
                <a:cs typeface="Arial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‹nº›</a:t>
            </a:fld>
            <a:endParaRPr lang="pt-BR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83932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100" b="1">
          <a:solidFill>
            <a:schemeClr val="tx2"/>
          </a:solidFill>
          <a:latin typeface="Lucida Sans Unicode" pitchFamily="34" charset="0"/>
        </a:defRPr>
      </a:lvl9pPr>
      <a:extLst/>
    </p:titleStyle>
    <p:bodyStyle>
      <a:lvl1pPr marL="365125" indent="-255588" algn="l" rtl="0" eaLnBrk="0" fontAlgn="base" hangingPunct="0">
        <a:spcBef>
          <a:spcPts val="400"/>
        </a:spcBef>
        <a:spcAft>
          <a:spcPct val="0"/>
        </a:spcAft>
        <a:buClr>
          <a:schemeClr val="accent1"/>
        </a:buClr>
        <a:buSzPct val="68000"/>
        <a:buFont typeface="Wingdings 3" pitchFamily="18" charset="2"/>
        <a:buChar char="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0713" indent="-228600" algn="l" rtl="0" eaLnBrk="0" fontAlgn="base" hangingPunct="0">
        <a:spcBef>
          <a:spcPts val="325"/>
        </a:spcBef>
        <a:spcAft>
          <a:spcPct val="0"/>
        </a:spcAft>
        <a:buClr>
          <a:schemeClr val="accent1"/>
        </a:buClr>
        <a:buFont typeface="Verdana" pitchFamily="34" charset="0"/>
        <a:buChar char="◦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8838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SzPct val="100000"/>
        <a:buFont typeface="Wingdings 2" pitchFamily="18" charset="2"/>
        <a:buChar char="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ts val="350"/>
        </a:spcBef>
        <a:spcAft>
          <a:spcPct val="0"/>
        </a:spcAft>
        <a:buClr>
          <a:schemeClr val="accent2"/>
        </a:buClr>
        <a:buFont typeface="Wingdings 2" pitchFamily="18" charset="2"/>
        <a:buChar char="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tmp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tmp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10.tmp"/><Relationship Id="rId4" Type="http://schemas.openxmlformats.org/officeDocument/2006/relationships/image" Target="../media/image9.tmp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115616" y="188640"/>
            <a:ext cx="6913736" cy="3168352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pt-BR" sz="2000" dirty="0" smtClean="0"/>
              <a:t>Universidade Católica de Pelotas </a:t>
            </a:r>
            <a:br>
              <a:rPr lang="pt-BR" sz="2000" dirty="0" smtClean="0"/>
            </a:br>
            <a:r>
              <a:rPr lang="pt-BR" sz="1900" dirty="0" smtClean="0"/>
              <a:t>Engenharia Elétrica/Eletrônica</a:t>
            </a:r>
            <a:r>
              <a:rPr lang="pt-BR" sz="3700" dirty="0" smtClean="0"/>
              <a:t/>
            </a:r>
            <a:br>
              <a:rPr lang="pt-BR" sz="3700" dirty="0" smtClean="0"/>
            </a:br>
            <a:r>
              <a:rPr lang="pt-BR" sz="3700" dirty="0" smtClean="0"/>
              <a:t/>
            </a:r>
            <a:br>
              <a:rPr lang="pt-BR" sz="3700" dirty="0" smtClean="0"/>
            </a:br>
            <a:r>
              <a:rPr lang="pt-BR" sz="3700" dirty="0" smtClean="0"/>
              <a:t/>
            </a:r>
            <a:br>
              <a:rPr lang="pt-BR" sz="3700" dirty="0" smtClean="0"/>
            </a:br>
            <a:r>
              <a:rPr lang="pt-BR" sz="3100" dirty="0" smtClean="0">
                <a:solidFill>
                  <a:schemeClr val="tx1"/>
                </a:solidFill>
              </a:rPr>
              <a:t>Introdução à Redes padrões I2C</a:t>
            </a:r>
            <a:endParaRPr lang="pt-BR" sz="2900" dirty="0" smtClean="0">
              <a:solidFill>
                <a:schemeClr val="tx1"/>
              </a:solidFill>
            </a:endParaRP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68313" y="3573016"/>
            <a:ext cx="8207375" cy="2951609"/>
          </a:xfrm>
        </p:spPr>
        <p:txBody>
          <a:bodyPr>
            <a:normAutofit fontScale="92500" lnSpcReduction="10000"/>
          </a:bodyPr>
          <a:lstStyle/>
          <a:p>
            <a:pPr marR="0" algn="ctr" eaLnBrk="1" hangingPunct="1">
              <a:lnSpc>
                <a:spcPct val="80000"/>
              </a:lnSpc>
            </a:pPr>
            <a:endParaRPr lang="pt-BR" sz="1700" dirty="0" smtClean="0"/>
          </a:p>
          <a:p>
            <a:pPr marR="0" algn="ctr" eaLnBrk="1" hangingPunct="1">
              <a:lnSpc>
                <a:spcPct val="80000"/>
              </a:lnSpc>
            </a:pPr>
            <a:r>
              <a:rPr lang="pt-BR" sz="3000" dirty="0" smtClean="0">
                <a:solidFill>
                  <a:schemeClr val="tx1"/>
                </a:solidFill>
              </a:rPr>
              <a:t>Autor:</a:t>
            </a:r>
            <a:endParaRPr lang="pt-BR" sz="2100" dirty="0">
              <a:solidFill>
                <a:schemeClr val="tx1"/>
              </a:solidFill>
            </a:endParaRPr>
          </a:p>
          <a:p>
            <a:pPr marR="0" algn="ctr" eaLnBrk="1" hangingPunct="1">
              <a:lnSpc>
                <a:spcPct val="80000"/>
              </a:lnSpc>
            </a:pPr>
            <a:endParaRPr lang="pt-BR" sz="2400" dirty="0" smtClean="0">
              <a:solidFill>
                <a:schemeClr val="tx1"/>
              </a:solidFill>
            </a:endParaRPr>
          </a:p>
          <a:p>
            <a:pPr marR="0" algn="ctr" eaLnBrk="1" hangingPunct="1">
              <a:lnSpc>
                <a:spcPct val="80000"/>
              </a:lnSpc>
            </a:pPr>
            <a:endParaRPr lang="pt-BR" sz="2400" dirty="0" smtClean="0">
              <a:solidFill>
                <a:schemeClr val="tx1"/>
              </a:solidFill>
            </a:endParaRPr>
          </a:p>
          <a:p>
            <a:pPr marR="0" algn="ctr" eaLnBrk="1" hangingPunct="1">
              <a:lnSpc>
                <a:spcPct val="80000"/>
              </a:lnSpc>
            </a:pPr>
            <a:r>
              <a:rPr lang="pt-BR" sz="2800" dirty="0" smtClean="0">
                <a:solidFill>
                  <a:schemeClr val="tx1"/>
                </a:solidFill>
              </a:rPr>
              <a:t>Maique Garcia</a:t>
            </a:r>
            <a:endParaRPr lang="pt-BR" sz="2800" dirty="0">
              <a:solidFill>
                <a:schemeClr val="tx1"/>
              </a:solidFill>
            </a:endParaRPr>
          </a:p>
          <a:p>
            <a:pPr marR="0" algn="ctr" eaLnBrk="1" hangingPunct="1">
              <a:lnSpc>
                <a:spcPct val="80000"/>
              </a:lnSpc>
            </a:pPr>
            <a:endParaRPr lang="pt-BR" sz="2400" dirty="0">
              <a:solidFill>
                <a:schemeClr val="tx1"/>
              </a:solidFill>
            </a:endParaRPr>
          </a:p>
          <a:p>
            <a:pPr marR="0" algn="ctr" eaLnBrk="1" hangingPunct="1">
              <a:lnSpc>
                <a:spcPct val="80000"/>
              </a:lnSpc>
            </a:pPr>
            <a:endParaRPr lang="pt-BR" sz="1500" dirty="0" smtClean="0">
              <a:solidFill>
                <a:schemeClr val="tx1"/>
              </a:solidFill>
            </a:endParaRPr>
          </a:p>
          <a:p>
            <a:pPr marR="0" algn="ctr" eaLnBrk="1" hangingPunct="1">
              <a:lnSpc>
                <a:spcPct val="80000"/>
              </a:lnSpc>
            </a:pPr>
            <a:endParaRPr lang="pt-BR" sz="1500" dirty="0" smtClean="0">
              <a:solidFill>
                <a:schemeClr val="tx1"/>
              </a:solidFill>
            </a:endParaRPr>
          </a:p>
          <a:p>
            <a:pPr marR="0" algn="ctr" eaLnBrk="1" hangingPunct="1">
              <a:lnSpc>
                <a:spcPct val="80000"/>
              </a:lnSpc>
            </a:pPr>
            <a:endParaRPr lang="pt-BR" sz="1500" dirty="0" smtClean="0">
              <a:solidFill>
                <a:schemeClr val="tx1"/>
              </a:solidFill>
            </a:endParaRPr>
          </a:p>
          <a:p>
            <a:pPr marR="0" algn="ctr" eaLnBrk="1" hangingPunct="1">
              <a:lnSpc>
                <a:spcPct val="80000"/>
              </a:lnSpc>
            </a:pPr>
            <a:endParaRPr lang="pt-BR" sz="1500" dirty="0" smtClean="0">
              <a:solidFill>
                <a:schemeClr val="tx1"/>
              </a:solidFill>
            </a:endParaRPr>
          </a:p>
          <a:p>
            <a:pPr marR="0" algn="ctr" eaLnBrk="1" hangingPunct="1">
              <a:lnSpc>
                <a:spcPct val="80000"/>
              </a:lnSpc>
            </a:pPr>
            <a:r>
              <a:rPr lang="pt-BR" sz="1500" dirty="0" smtClean="0">
                <a:solidFill>
                  <a:schemeClr val="tx1"/>
                </a:solidFill>
              </a:rPr>
              <a:t>Pelotas</a:t>
            </a:r>
            <a:r>
              <a:rPr lang="pt-BR" sz="1500" smtClean="0">
                <a:solidFill>
                  <a:schemeClr val="tx1"/>
                </a:solidFill>
              </a:rPr>
              <a:t>, 15 </a:t>
            </a:r>
            <a:r>
              <a:rPr lang="pt-BR" sz="1500" dirty="0" smtClean="0">
                <a:solidFill>
                  <a:schemeClr val="tx1"/>
                </a:solidFill>
              </a:rPr>
              <a:t>de Junho de 2012</a:t>
            </a:r>
            <a:endParaRPr lang="pt-BR" sz="1700" dirty="0" smtClean="0">
              <a:solidFill>
                <a:schemeClr val="tx1"/>
              </a:solidFill>
            </a:endParaRPr>
          </a:p>
          <a:p>
            <a:pPr marR="0" algn="ctr" eaLnBrk="1" hangingPunct="1">
              <a:lnSpc>
                <a:spcPct val="80000"/>
              </a:lnSpc>
            </a:pPr>
            <a:endParaRPr lang="pt-BR" sz="1500" dirty="0" smtClean="0"/>
          </a:p>
        </p:txBody>
      </p:sp>
      <p:pic>
        <p:nvPicPr>
          <p:cNvPr id="10244" name="Imagem 4" descr="engenharia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59737" y="435620"/>
            <a:ext cx="657225" cy="668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5" name="Imagem 5" descr="logotipoUCPEL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520" y="404664"/>
            <a:ext cx="642937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F0896-0970-4A10-9203-7FF15CB522B9}" type="slidenum">
              <a:rPr lang="pt-BR" smtClean="0"/>
              <a:pPr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398954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8229600" cy="4810348"/>
          </a:xfrm>
        </p:spPr>
        <p:txBody>
          <a:bodyPr/>
          <a:lstStyle/>
          <a:p>
            <a:pPr eaLnBrk="1" hangingPunct="1"/>
            <a:r>
              <a:rPr lang="pt-BR" sz="2800" dirty="0" smtClean="0"/>
              <a:t>Estados de Comunicação</a:t>
            </a:r>
            <a:r>
              <a:rPr lang="pt-BR" sz="2000" dirty="0" smtClean="0"/>
              <a:t>:</a:t>
            </a:r>
          </a:p>
          <a:p>
            <a:pPr eaLnBrk="1" hangingPunct="1"/>
            <a:endParaRPr lang="pt-BR" sz="2000" dirty="0" smtClean="0"/>
          </a:p>
          <a:p>
            <a:pPr eaLnBrk="1" hangingPunct="1">
              <a:tabLst>
                <a:tab pos="711200" algn="l"/>
              </a:tabLst>
            </a:pPr>
            <a:r>
              <a:rPr lang="pt-BR" sz="2000" b="1" dirty="0" smtClean="0"/>
              <a:t>Start : </a:t>
            </a:r>
            <a:r>
              <a:rPr lang="pt-BR" sz="2000" dirty="0" smtClean="0"/>
              <a:t>Estado onde o SDA baixa o nível lógico enquanto a linha de sincronismo mantem seu nível alto. Após este instante, o pino SDA começa a transmitir o dado após o pino de relógio comutar seu estado.</a:t>
            </a:r>
          </a:p>
          <a:p>
            <a:pPr marL="109537" indent="0" eaLnBrk="1" hangingPunct="1">
              <a:buNone/>
            </a:pPr>
            <a:endParaRPr lang="pt-BR" sz="2000" dirty="0" smtClean="0"/>
          </a:p>
          <a:p>
            <a:pPr eaLnBrk="1" hangingPunct="1">
              <a:buNone/>
            </a:pPr>
            <a:endParaRPr lang="pt-BR" sz="2000" dirty="0" smtClean="0"/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dirty="0" smtClean="0"/>
              <a:t>2. I2C</a:t>
            </a:r>
            <a:endParaRPr lang="pt-BR" dirty="0"/>
          </a:p>
        </p:txBody>
      </p:sp>
      <p:pic>
        <p:nvPicPr>
          <p:cNvPr id="3" name="Imagem 2" descr="Recorte de Te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3828" y="3487382"/>
            <a:ext cx="3096344" cy="2940053"/>
          </a:xfrm>
          <a:prstGeom prst="rect">
            <a:avLst/>
          </a:prstGeom>
        </p:spPr>
      </p:pic>
      <p:sp>
        <p:nvSpPr>
          <p:cNvPr id="4" name="Retângulo 3"/>
          <p:cNvSpPr/>
          <p:nvPr/>
        </p:nvSpPr>
        <p:spPr>
          <a:xfrm>
            <a:off x="2771800" y="3356992"/>
            <a:ext cx="158417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5436096" y="6093296"/>
            <a:ext cx="158417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DBECBB-53B9-4A3A-8021-6E19BFF70F93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10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49782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8229600" cy="4810348"/>
          </a:xfrm>
        </p:spPr>
        <p:txBody>
          <a:bodyPr/>
          <a:lstStyle/>
          <a:p>
            <a:pPr eaLnBrk="1" hangingPunct="1"/>
            <a:r>
              <a:rPr lang="pt-BR" sz="2800" dirty="0" smtClean="0"/>
              <a:t>Estados de Comunicação</a:t>
            </a:r>
            <a:r>
              <a:rPr lang="pt-BR" sz="2000" dirty="0" smtClean="0"/>
              <a:t>:</a:t>
            </a:r>
          </a:p>
          <a:p>
            <a:pPr eaLnBrk="1" hangingPunct="1"/>
            <a:endParaRPr lang="pt-BR" sz="2000" dirty="0" smtClean="0"/>
          </a:p>
          <a:p>
            <a:pPr eaLnBrk="1" hangingPunct="1">
              <a:tabLst>
                <a:tab pos="711200" algn="l"/>
              </a:tabLst>
            </a:pPr>
            <a:r>
              <a:rPr lang="pt-BR" sz="2000" b="1" dirty="0" smtClean="0"/>
              <a:t>Stop: </a:t>
            </a:r>
            <a:r>
              <a:rPr lang="pt-BR" sz="2000" dirty="0" smtClean="0"/>
              <a:t>Estado onde o DAS comuta para nível lógico alto enquanto o pino de SCL mantem seu nível lógico alto. Esta condição pode ser definida por um Master afim liberar o barramento.</a:t>
            </a:r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dirty="0" smtClean="0"/>
              <a:t>2. I2C</a:t>
            </a: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771800" y="3356992"/>
            <a:ext cx="158417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2" name="Retângulo 11"/>
          <p:cNvSpPr/>
          <p:nvPr/>
        </p:nvSpPr>
        <p:spPr>
          <a:xfrm>
            <a:off x="5436096" y="6093296"/>
            <a:ext cx="1584176" cy="504056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5" name="Imagem 4" descr="Recorte de Te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1768" y="3861048"/>
            <a:ext cx="1778344" cy="2486574"/>
          </a:xfrm>
          <a:prstGeom prst="rect">
            <a:avLst/>
          </a:prstGeom>
        </p:spPr>
      </p:pic>
      <p:pic>
        <p:nvPicPr>
          <p:cNvPr id="6" name="Imagem 5" descr="Recorte de Tela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464" y="4221088"/>
            <a:ext cx="637053" cy="251468"/>
          </a:xfrm>
          <a:prstGeom prst="rect">
            <a:avLst/>
          </a:prstGeom>
        </p:spPr>
      </p:pic>
      <p:pic>
        <p:nvPicPr>
          <p:cNvPr id="7" name="Imagem 6" descr="Recorte de Tela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66464" y="5189865"/>
            <a:ext cx="750575" cy="382264"/>
          </a:xfrm>
          <a:prstGeom prst="rect">
            <a:avLst/>
          </a:prstGeom>
        </p:spPr>
      </p:pic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DBECBB-53B9-4A3A-8021-6E19BFF70F93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697093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8229600" cy="4810348"/>
          </a:xfrm>
        </p:spPr>
        <p:txBody>
          <a:bodyPr/>
          <a:lstStyle/>
          <a:p>
            <a:pPr eaLnBrk="1" hangingPunct="1"/>
            <a:r>
              <a:rPr lang="pt-BR" sz="2800" dirty="0" smtClean="0"/>
              <a:t>Protocolo:</a:t>
            </a:r>
          </a:p>
          <a:p>
            <a:pPr eaLnBrk="1" hangingPunct="1"/>
            <a:endParaRPr lang="pt-BR" sz="2000" dirty="0" smtClean="0"/>
          </a:p>
          <a:p>
            <a:pPr eaLnBrk="1" hangingPunct="1">
              <a:buFont typeface="Arial" pitchFamily="34" charset="0"/>
              <a:buChar char="•"/>
            </a:pPr>
            <a:r>
              <a:rPr lang="pt-BR" sz="2000" dirty="0" smtClean="0"/>
              <a:t>7 ou 10 bits de endereçamento atualmente.</a:t>
            </a:r>
          </a:p>
          <a:p>
            <a:pPr eaLnBrk="1" hangingPunct="1">
              <a:buFont typeface="Arial" pitchFamily="34" charset="0"/>
              <a:buChar char="•"/>
            </a:pPr>
            <a:endParaRPr lang="pt-BR" sz="2000" dirty="0" smtClean="0"/>
          </a:p>
          <a:p>
            <a:pPr eaLnBrk="1" hangingPunct="1">
              <a:buFont typeface="Arial" pitchFamily="34" charset="0"/>
              <a:buChar char="•"/>
            </a:pPr>
            <a:r>
              <a:rPr lang="pt-BR" sz="2000" dirty="0" smtClean="0"/>
              <a:t>A cada etapa existe um </a:t>
            </a:r>
            <a:r>
              <a:rPr lang="pt-BR" sz="2000" i="1" dirty="0" err="1" smtClean="0"/>
              <a:t>act</a:t>
            </a:r>
            <a:r>
              <a:rPr lang="pt-BR" sz="2000" i="1" dirty="0" smtClean="0"/>
              <a:t> bit</a:t>
            </a:r>
            <a:r>
              <a:rPr lang="pt-BR" sz="2000" dirty="0" smtClean="0"/>
              <a:t> que indica o recebimento do byte.</a:t>
            </a:r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/>
          </a:p>
          <a:p>
            <a:pPr marL="109537" indent="0" eaLnBrk="1" hangingPunct="1">
              <a:buNone/>
            </a:pPr>
            <a:endParaRPr lang="pt-BR" sz="2000" dirty="0" smtClean="0"/>
          </a:p>
          <a:p>
            <a:pPr eaLnBrk="1" hangingPunct="1">
              <a:buNone/>
            </a:pPr>
            <a:endParaRPr lang="pt-BR" sz="2000" dirty="0" smtClean="0"/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dirty="0" smtClean="0"/>
              <a:t>2. I2C</a:t>
            </a:r>
            <a:endParaRPr lang="pt-BR" dirty="0"/>
          </a:p>
        </p:txBody>
      </p:sp>
      <p:pic>
        <p:nvPicPr>
          <p:cNvPr id="1028" name="Picture 4" descr="http://www.lusorobotica.com/img/artigos/i2c_prot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573016"/>
            <a:ext cx="7490982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DBECBB-53B9-4A3A-8021-6E19BFF70F93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12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527846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8229600" cy="4810348"/>
          </a:xfrm>
        </p:spPr>
        <p:txBody>
          <a:bodyPr/>
          <a:lstStyle/>
          <a:p>
            <a:pPr eaLnBrk="1" hangingPunct="1"/>
            <a:r>
              <a:rPr lang="pt-BR" sz="2800" dirty="0" smtClean="0"/>
              <a:t>Velocidade</a:t>
            </a:r>
            <a:r>
              <a:rPr lang="pt-BR" sz="2000" dirty="0" smtClean="0"/>
              <a:t>:</a:t>
            </a:r>
          </a:p>
          <a:p>
            <a:pPr eaLnBrk="1" hangingPunct="1"/>
            <a:endParaRPr lang="pt-BR" sz="2000" dirty="0" smtClean="0"/>
          </a:p>
          <a:p>
            <a:pPr eaLnBrk="1" hangingPunct="1"/>
            <a:r>
              <a:rPr lang="pt-BR" sz="2000" dirty="0" smtClean="0"/>
              <a:t>10 ou 100kHz;</a:t>
            </a:r>
          </a:p>
          <a:p>
            <a:pPr eaLnBrk="1" hangingPunct="1"/>
            <a:endParaRPr lang="pt-BR" sz="2000" dirty="0" smtClean="0"/>
          </a:p>
          <a:p>
            <a:pPr eaLnBrk="1" hangingPunct="1"/>
            <a:r>
              <a:rPr lang="pt-BR" sz="2000" dirty="0" smtClean="0"/>
              <a:t>400kHz (Modo rápido);</a:t>
            </a:r>
          </a:p>
          <a:p>
            <a:pPr eaLnBrk="1" hangingPunct="1"/>
            <a:endParaRPr lang="pt-BR" sz="2000" dirty="0" smtClean="0"/>
          </a:p>
          <a:p>
            <a:pPr eaLnBrk="1" hangingPunct="1"/>
            <a:r>
              <a:rPr lang="pt-BR" sz="2000" dirty="0" smtClean="0"/>
              <a:t>3.4MHz (Modo alta velocidade).</a:t>
            </a:r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/>
          </a:p>
          <a:p>
            <a:pPr marL="109537" indent="0" algn="just" eaLnBrk="1" hangingPunct="1">
              <a:buNone/>
            </a:pPr>
            <a:r>
              <a:rPr lang="pt-BR" sz="2000" dirty="0" smtClean="0"/>
              <a:t>A rede deve funcionar respeitando velocidade máxima do  dispositivo mais lento da rede I2C;</a:t>
            </a:r>
          </a:p>
          <a:p>
            <a:pPr eaLnBrk="1" hangingPunct="1">
              <a:buNone/>
            </a:pPr>
            <a:endParaRPr lang="pt-BR" sz="2000" dirty="0" smtClean="0"/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dirty="0" smtClean="0"/>
              <a:t>2. I2C</a:t>
            </a:r>
            <a:endParaRPr lang="pt-BR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DBECBB-53B9-4A3A-8021-6E19BFF70F93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13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2400429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8229600" cy="4810348"/>
          </a:xfrm>
        </p:spPr>
        <p:txBody>
          <a:bodyPr/>
          <a:lstStyle/>
          <a:p>
            <a:pPr eaLnBrk="1" hangingPunct="1"/>
            <a:endParaRPr lang="pt-BR" sz="2800" dirty="0" smtClean="0"/>
          </a:p>
          <a:p>
            <a:pPr eaLnBrk="1" hangingPunct="1"/>
            <a:r>
              <a:rPr lang="pt-BR" sz="2800" dirty="0" smtClean="0"/>
              <a:t>Limitações</a:t>
            </a:r>
            <a:r>
              <a:rPr lang="pt-BR" sz="2000" dirty="0" smtClean="0"/>
              <a:t>:</a:t>
            </a:r>
          </a:p>
          <a:p>
            <a:pPr eaLnBrk="1" hangingPunct="1"/>
            <a:endParaRPr lang="pt-BR" sz="2000" dirty="0" smtClean="0"/>
          </a:p>
          <a:p>
            <a:pPr eaLnBrk="1" hangingPunct="1"/>
            <a:r>
              <a:rPr lang="pt-BR" sz="2000" dirty="0" smtClean="0"/>
              <a:t>Capacitância de 400pF por rede;</a:t>
            </a:r>
          </a:p>
          <a:p>
            <a:pPr eaLnBrk="1" hangingPunct="1"/>
            <a:endParaRPr lang="pt-BR" sz="2000" dirty="0" smtClean="0"/>
          </a:p>
          <a:p>
            <a:pPr eaLnBrk="1" hangingPunct="1"/>
            <a:r>
              <a:rPr lang="pt-BR" sz="2000" dirty="0" smtClean="0"/>
              <a:t>Mínimo de 3 pinos por rede (modo parasita);</a:t>
            </a:r>
          </a:p>
          <a:p>
            <a:pPr eaLnBrk="1" hangingPunct="1"/>
            <a:endParaRPr lang="pt-BR" sz="2000" dirty="0" smtClean="0"/>
          </a:p>
          <a:p>
            <a:pPr eaLnBrk="1" hangingPunct="1"/>
            <a:r>
              <a:rPr lang="pt-BR" sz="2000" dirty="0" smtClean="0"/>
              <a:t>Recomendada para redes curtas;</a:t>
            </a:r>
          </a:p>
          <a:p>
            <a:pPr eaLnBrk="1" hangingPunct="1"/>
            <a:endParaRPr lang="pt-BR" sz="2000" dirty="0"/>
          </a:p>
          <a:p>
            <a:pPr eaLnBrk="1" hangingPunct="1"/>
            <a:r>
              <a:rPr lang="pt-BR" sz="2000" dirty="0" smtClean="0"/>
              <a:t>Endereços codificados de alguns dispositivos;</a:t>
            </a:r>
          </a:p>
          <a:p>
            <a:pPr eaLnBrk="1" hangingPunct="1"/>
            <a:endParaRPr lang="pt-BR" sz="2000" dirty="0" smtClean="0"/>
          </a:p>
          <a:p>
            <a:pPr eaLnBrk="1" hangingPunct="1"/>
            <a:r>
              <a:rPr lang="pt-BR" sz="2000" dirty="0" smtClean="0"/>
              <a:t>Configuração de barramento manual. </a:t>
            </a:r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dirty="0" smtClean="0"/>
              <a:t>2. I2C</a:t>
            </a:r>
            <a:endParaRPr lang="pt-BR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DBECBB-53B9-4A3A-8021-6E19BFF70F93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14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2196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412776"/>
            <a:ext cx="8229600" cy="4810348"/>
          </a:xfrm>
        </p:spPr>
        <p:txBody>
          <a:bodyPr/>
          <a:lstStyle/>
          <a:p>
            <a:pPr algn="just" eaLnBrk="1" hangingPunct="1"/>
            <a:r>
              <a:rPr lang="pt-BR" sz="2600" dirty="0"/>
              <a:t>Toda e qualquer rede/protocolo possui características distintas e que no final é necessário levar em conta métricas como:</a:t>
            </a:r>
          </a:p>
          <a:p>
            <a:pPr eaLnBrk="1" hangingPunct="1"/>
            <a:endParaRPr lang="pt-BR" sz="2400" dirty="0"/>
          </a:p>
          <a:p>
            <a:pPr lvl="1" eaLnBrk="1" hangingPunct="1"/>
            <a:r>
              <a:rPr lang="pt-BR" sz="2000" dirty="0" smtClean="0"/>
              <a:t>Gastos com implementação;</a:t>
            </a:r>
          </a:p>
          <a:p>
            <a:pPr lvl="1" eaLnBrk="1" hangingPunct="1"/>
            <a:endParaRPr lang="pt-BR" sz="2000" dirty="0" smtClean="0"/>
          </a:p>
          <a:p>
            <a:pPr lvl="1" eaLnBrk="1" hangingPunct="1"/>
            <a:r>
              <a:rPr lang="pt-BR" sz="2000" dirty="0" smtClean="0"/>
              <a:t>Consumo de potência;</a:t>
            </a:r>
          </a:p>
          <a:p>
            <a:pPr lvl="1" eaLnBrk="1" hangingPunct="1"/>
            <a:endParaRPr lang="pt-BR" sz="2000" dirty="0" smtClean="0"/>
          </a:p>
          <a:p>
            <a:pPr lvl="1" eaLnBrk="1" hangingPunct="1"/>
            <a:r>
              <a:rPr lang="pt-BR" sz="2000" dirty="0" smtClean="0"/>
              <a:t>Imunidade a ruído;</a:t>
            </a:r>
          </a:p>
          <a:p>
            <a:pPr lvl="1" eaLnBrk="1" hangingPunct="1"/>
            <a:endParaRPr lang="pt-BR" sz="2000" dirty="0" smtClean="0"/>
          </a:p>
          <a:p>
            <a:pPr lvl="1" eaLnBrk="1" hangingPunct="1"/>
            <a:r>
              <a:rPr lang="pt-BR" sz="2000" dirty="0" smtClean="0"/>
              <a:t>Velocidade;</a:t>
            </a:r>
          </a:p>
          <a:p>
            <a:pPr lvl="1" eaLnBrk="1" hangingPunct="1"/>
            <a:endParaRPr lang="pt-BR" sz="2000" dirty="0" smtClean="0"/>
          </a:p>
          <a:p>
            <a:pPr lvl="1" eaLnBrk="1" hangingPunct="1"/>
            <a:r>
              <a:rPr lang="pt-BR" sz="2000" dirty="0" smtClean="0"/>
              <a:t>Distância.</a:t>
            </a:r>
          </a:p>
          <a:p>
            <a:pPr lvl="1" eaLnBrk="1" hangingPunct="1"/>
            <a:endParaRPr lang="pt-BR" sz="1600" dirty="0" smtClean="0"/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dirty="0"/>
              <a:t>3</a:t>
            </a:r>
            <a:r>
              <a:rPr lang="pt-BR" dirty="0" smtClean="0"/>
              <a:t>. </a:t>
            </a:r>
            <a:r>
              <a:rPr lang="pt-BR" sz="4400" dirty="0"/>
              <a:t>Conclusões</a:t>
            </a:r>
            <a:endParaRPr lang="pt-BR" dirty="0"/>
          </a:p>
        </p:txBody>
      </p:sp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DBECBB-53B9-4A3A-8021-6E19BFF70F93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15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218527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ln>
            <a:solidFill>
              <a:schemeClr val="bg1"/>
            </a:solidFill>
          </a:ln>
        </p:spPr>
        <p:txBody>
          <a:bodyPr/>
          <a:lstStyle/>
          <a:p>
            <a:r>
              <a:rPr lang="pt-BR" u="sng" dirty="0"/>
              <a:t>http://</a:t>
            </a:r>
            <a:r>
              <a:rPr lang="pt-BR" u="sng" dirty="0" smtClean="0"/>
              <a:t>olaria.ucpel.tche.br/autubi/doku.php?id=protocolo_de_comunicacao_i_c</a:t>
            </a:r>
          </a:p>
          <a:p>
            <a:endParaRPr lang="pt-BR" u="sng" dirty="0" smtClean="0"/>
          </a:p>
          <a:p>
            <a:r>
              <a:rPr lang="pt-BR" u="sng" dirty="0"/>
              <a:t>http://</a:t>
            </a:r>
            <a:r>
              <a:rPr lang="pt-BR" u="sng" dirty="0" smtClean="0"/>
              <a:t>www.eletronica.org/modules.php?name=News&amp;file=article&amp;sid=13</a:t>
            </a:r>
          </a:p>
          <a:p>
            <a:endParaRPr lang="pt-BR" u="sng" dirty="0"/>
          </a:p>
          <a:p>
            <a:r>
              <a:rPr lang="pt-BR" u="sng" dirty="0"/>
              <a:t>http://www.semiconductors.philips.com/acrobat/literature/9398/39340011.pdf</a:t>
            </a:r>
          </a:p>
          <a:p>
            <a:endParaRPr lang="pt-BR" dirty="0" smtClean="0"/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4</a:t>
            </a:r>
            <a:r>
              <a:rPr lang="pt-BR" dirty="0" smtClean="0"/>
              <a:t>. Referências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DBECBB-53B9-4A3A-8021-6E19BFF70F93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16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61582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3528" y="1481328"/>
            <a:ext cx="8568952" cy="4525963"/>
          </a:xfrm>
        </p:spPr>
        <p:txBody>
          <a:bodyPr>
            <a:normAutofit fontScale="92500" lnSpcReduction="10000"/>
          </a:bodyPr>
          <a:lstStyle/>
          <a:p>
            <a:r>
              <a:rPr lang="pt-BR" dirty="0" smtClean="0"/>
              <a:t>1. Introdução;</a:t>
            </a:r>
          </a:p>
          <a:p>
            <a:endParaRPr lang="pt-BR" dirty="0" smtClean="0"/>
          </a:p>
          <a:p>
            <a:r>
              <a:rPr lang="pt-BR" dirty="0" smtClean="0"/>
              <a:t>2. I2C;</a:t>
            </a:r>
          </a:p>
          <a:p>
            <a:pPr lvl="1"/>
            <a:r>
              <a:rPr lang="pt-BR" dirty="0" smtClean="0"/>
              <a:t>Características;</a:t>
            </a:r>
          </a:p>
          <a:p>
            <a:pPr lvl="1"/>
            <a:r>
              <a:rPr lang="pt-BR" dirty="0" smtClean="0"/>
              <a:t>Comunicação;</a:t>
            </a:r>
          </a:p>
          <a:p>
            <a:pPr lvl="1"/>
            <a:r>
              <a:rPr lang="pt-BR" dirty="0" smtClean="0"/>
              <a:t>Protocolo;</a:t>
            </a:r>
          </a:p>
          <a:p>
            <a:pPr lvl="1"/>
            <a:r>
              <a:rPr lang="pt-BR" dirty="0" smtClean="0"/>
              <a:t>Velocidade;</a:t>
            </a:r>
          </a:p>
          <a:p>
            <a:pPr lvl="1"/>
            <a:r>
              <a:rPr lang="pt-BR" dirty="0" smtClean="0"/>
              <a:t>Limitações;</a:t>
            </a:r>
          </a:p>
          <a:p>
            <a:pPr lvl="1"/>
            <a:endParaRPr lang="pt-BR" dirty="0" smtClean="0"/>
          </a:p>
          <a:p>
            <a:r>
              <a:rPr lang="pt-BR" dirty="0"/>
              <a:t>3. </a:t>
            </a:r>
            <a:r>
              <a:rPr lang="pt-BR" dirty="0" smtClean="0"/>
              <a:t>Conclusões;</a:t>
            </a:r>
          </a:p>
          <a:p>
            <a:endParaRPr lang="pt-BR" dirty="0" smtClean="0"/>
          </a:p>
          <a:p>
            <a:r>
              <a:rPr lang="pt-BR" dirty="0" smtClean="0"/>
              <a:t>4. Referências;</a:t>
            </a:r>
          </a:p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Sumário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F0896-0970-4A10-9203-7FF15CB522B9}" type="slidenum">
              <a:rPr lang="pt-BR" smtClean="0">
                <a:solidFill>
                  <a:prstClr val="black"/>
                </a:solidFill>
              </a:rPr>
              <a:pPr/>
              <a:t>2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1431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378491"/>
          </a:xfrm>
        </p:spPr>
        <p:txBody>
          <a:bodyPr>
            <a:normAutofit/>
          </a:bodyPr>
          <a:lstStyle/>
          <a:p>
            <a:pPr algn="just" defTabSz="900113">
              <a:tabLst>
                <a:tab pos="711200" algn="l"/>
              </a:tabLst>
            </a:pPr>
            <a:r>
              <a:rPr lang="pt-BR" sz="2600" dirty="0" smtClean="0"/>
              <a:t>Este protocolo visa a alta velocidade de comunicação com custo de implementação reduzido tendo em vista que utiliza barramento de dados simples.</a:t>
            </a:r>
            <a:endParaRPr lang="pt-BR" sz="2600" i="1" dirty="0"/>
          </a:p>
          <a:p>
            <a:pPr algn="just" defTabSz="900113">
              <a:tabLst>
                <a:tab pos="711200" algn="l"/>
              </a:tabLst>
            </a:pPr>
            <a:endParaRPr lang="pt-BR" sz="2800" i="1" dirty="0" smtClean="0"/>
          </a:p>
          <a:p>
            <a:pPr marL="109728" lvl="1" indent="0">
              <a:spcBef>
                <a:spcPts val="400"/>
              </a:spcBef>
              <a:buSzPct val="68000"/>
              <a:buNone/>
            </a:pPr>
            <a:r>
              <a:rPr lang="pt-BR" sz="2800" i="1" dirty="0" smtClean="0"/>
              <a:t> </a:t>
            </a:r>
            <a:r>
              <a:rPr lang="pt-BR" sz="2800" dirty="0" smtClean="0"/>
              <a:t>Motivação:</a:t>
            </a:r>
          </a:p>
          <a:p>
            <a:pPr marL="109728" lvl="1" indent="0">
              <a:spcBef>
                <a:spcPts val="400"/>
              </a:spcBef>
              <a:buSzPct val="68000"/>
              <a:buNone/>
            </a:pPr>
            <a:endParaRPr lang="pt-BR" sz="2800" dirty="0" smtClean="0"/>
          </a:p>
          <a:p>
            <a:pPr marL="365760" lvl="1" indent="-256032" algn="just">
              <a:spcBef>
                <a:spcPts val="400"/>
              </a:spcBef>
              <a:buSzPct val="68000"/>
              <a:buFont typeface="Wingdings 3"/>
              <a:buChar char=""/>
            </a:pPr>
            <a:r>
              <a:rPr lang="pt-BR" sz="2600" dirty="0" smtClean="0"/>
              <a:t>Abordar o funcionamento deste protocolo com o intuito de propor comparação com o modelo de comunicação 1-wire.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4400" baseline="-25000" dirty="0" smtClean="0">
                <a:solidFill>
                  <a:schemeClr val="tx1"/>
                </a:solidFill>
              </a:rPr>
              <a:t>1.Introdução	</a:t>
            </a:r>
            <a:endParaRPr lang="pt-BR" baseline="-25000" dirty="0">
              <a:solidFill>
                <a:schemeClr val="tx1"/>
              </a:solidFill>
            </a:endParaRPr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F0896-0970-4A10-9203-7FF15CB522B9}" type="slidenum">
              <a:rPr lang="pt-BR" smtClean="0">
                <a:solidFill>
                  <a:prstClr val="black"/>
                </a:solidFill>
              </a:rPr>
              <a:pPr/>
              <a:t>3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9281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7544" y="692696"/>
            <a:ext cx="8229600" cy="5328592"/>
          </a:xfrm>
        </p:spPr>
        <p:txBody>
          <a:bodyPr>
            <a:normAutofit/>
          </a:bodyPr>
          <a:lstStyle/>
          <a:p>
            <a:pPr lvl="1"/>
            <a:endParaRPr lang="pt-BR" dirty="0" smtClean="0"/>
          </a:p>
          <a:p>
            <a:r>
              <a:rPr lang="pt-BR" sz="3200" dirty="0" smtClean="0"/>
              <a:t>Histórico</a:t>
            </a:r>
            <a:r>
              <a:rPr lang="pt-BR" sz="2800" dirty="0" smtClean="0"/>
              <a:t>:</a:t>
            </a:r>
          </a:p>
          <a:p>
            <a:endParaRPr lang="pt-BR" sz="2800" dirty="0" smtClean="0"/>
          </a:p>
          <a:p>
            <a:pPr algn="just"/>
            <a:r>
              <a:rPr lang="pt-BR" sz="2800" dirty="0"/>
              <a:t>O protocolo de comunicação em 2 sinais I</a:t>
            </a:r>
            <a:r>
              <a:rPr lang="pt-BR" sz="2800" baseline="30000" dirty="0"/>
              <a:t>2</a:t>
            </a:r>
            <a:r>
              <a:rPr lang="pt-BR" sz="2800" dirty="0"/>
              <a:t>C foi originalmente desenvolvido pela Philips em meados de 1996. Atualmente este protocolo está amplamente difundido e interconecta uma ampla gama de dispositivos eletrônicos. 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F0896-0970-4A10-9203-7FF15CB522B9}" type="slidenum">
              <a:rPr lang="pt-BR" smtClean="0">
                <a:solidFill>
                  <a:prstClr val="black"/>
                </a:solidFill>
              </a:rPr>
              <a:pPr/>
              <a:t>4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18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t-BR" sz="2800" dirty="0" smtClean="0"/>
              <a:t>Características</a:t>
            </a:r>
            <a:r>
              <a:rPr lang="pt-BR" sz="2400" dirty="0" smtClean="0"/>
              <a:t>:</a:t>
            </a:r>
            <a:endParaRPr lang="pt-BR" sz="1400" dirty="0" smtClean="0"/>
          </a:p>
          <a:p>
            <a:endParaRPr lang="pt-BR" sz="2400" dirty="0" smtClean="0"/>
          </a:p>
          <a:p>
            <a:pPr lvl="1"/>
            <a:r>
              <a:rPr lang="pt-BR" sz="2000" dirty="0" smtClean="0"/>
              <a:t>2 FIOS PARA COMUNICAÇÃO;</a:t>
            </a:r>
            <a:endParaRPr lang="pt-BR" sz="2000" dirty="0"/>
          </a:p>
          <a:p>
            <a:pPr lvl="1"/>
            <a:endParaRPr lang="pt-BR" sz="2000" dirty="0"/>
          </a:p>
          <a:p>
            <a:pPr lvl="1"/>
            <a:r>
              <a:rPr lang="pt-BR" sz="2000" dirty="0" smtClean="0"/>
              <a:t>BAIXO CUSTO DE IMPLEMENTAÇÃO;</a:t>
            </a:r>
            <a:endParaRPr lang="pt-BR" sz="2000" dirty="0"/>
          </a:p>
          <a:p>
            <a:pPr lvl="1"/>
            <a:endParaRPr lang="pt-BR" sz="2000" dirty="0"/>
          </a:p>
          <a:p>
            <a:pPr lvl="1"/>
            <a:r>
              <a:rPr lang="pt-BR" sz="2000" dirty="0" smtClean="0"/>
              <a:t>FLEXIBILIDADE NO FUNCIONAMENTO;</a:t>
            </a:r>
            <a:endParaRPr lang="pt-BR" sz="2000" dirty="0"/>
          </a:p>
          <a:p>
            <a:pPr lvl="1">
              <a:buNone/>
            </a:pPr>
            <a:endParaRPr lang="pt-BR" sz="2000" dirty="0"/>
          </a:p>
          <a:p>
            <a:pPr lvl="1"/>
            <a:r>
              <a:rPr lang="pt-BR" sz="2000" dirty="0" smtClean="0"/>
              <a:t>BAIXO CONSUMO.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2. I2C</a:t>
            </a:r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0DF0896-0970-4A10-9203-7FF15CB522B9}" type="slidenum">
              <a:rPr lang="pt-BR" smtClean="0">
                <a:solidFill>
                  <a:prstClr val="black"/>
                </a:solidFill>
              </a:rPr>
              <a:pPr/>
              <a:t>5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6908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8229600" cy="4810348"/>
          </a:xfrm>
        </p:spPr>
        <p:txBody>
          <a:bodyPr/>
          <a:lstStyle/>
          <a:p>
            <a:pPr eaLnBrk="1" hangingPunct="1"/>
            <a:r>
              <a:rPr lang="pt-BR" sz="2400" dirty="0" smtClean="0"/>
              <a:t>Comunicação</a:t>
            </a:r>
            <a:r>
              <a:rPr lang="pt-BR" sz="2000" dirty="0" smtClean="0"/>
              <a:t>:</a:t>
            </a:r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/>
          </a:p>
          <a:p>
            <a:pPr marL="109537" indent="0" eaLnBrk="1" hangingPunct="1">
              <a:buNone/>
            </a:pPr>
            <a:endParaRPr lang="pt-BR" sz="2000" dirty="0" smtClean="0"/>
          </a:p>
          <a:p>
            <a:pPr eaLnBrk="1" hangingPunct="1">
              <a:buNone/>
            </a:pPr>
            <a:endParaRPr lang="pt-BR" sz="2000" dirty="0" smtClean="0"/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dirty="0" smtClean="0"/>
              <a:t>2. I2C</a:t>
            </a:r>
            <a:endParaRPr lang="pt-BR" dirty="0"/>
          </a:p>
        </p:txBody>
      </p:sp>
      <p:pic>
        <p:nvPicPr>
          <p:cNvPr id="15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9525" y="3501008"/>
            <a:ext cx="6584950" cy="2755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tângulo 1"/>
          <p:cNvSpPr/>
          <p:nvPr/>
        </p:nvSpPr>
        <p:spPr>
          <a:xfrm>
            <a:off x="251520" y="1772816"/>
            <a:ext cx="8064896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623888" algn="l"/>
              </a:tabLst>
            </a:pPr>
            <a:r>
              <a:rPr lang="pt-BR" sz="2000" dirty="0" smtClean="0"/>
              <a:t>Cada dispositivo tem um número único e pode se comunicar de maneira bidirecional com o servidor, seja para uma transmissão de uma grandeza lida, bem como o recebimento uma decisão de um nível hierárquico superior.</a:t>
            </a:r>
            <a:endParaRPr lang="es-ES" sz="2000" dirty="0"/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DBECBB-53B9-4A3A-8021-6E19BFF70F93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6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2860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8229600" cy="4810348"/>
          </a:xfrm>
        </p:spPr>
        <p:txBody>
          <a:bodyPr/>
          <a:lstStyle/>
          <a:p>
            <a:pPr eaLnBrk="1" hangingPunct="1"/>
            <a:r>
              <a:rPr lang="pt-BR" sz="2800" dirty="0" smtClean="0"/>
              <a:t>Comunicação</a:t>
            </a:r>
            <a:r>
              <a:rPr lang="pt-BR" sz="2000" dirty="0" smtClean="0"/>
              <a:t>:</a:t>
            </a:r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/>
          </a:p>
          <a:p>
            <a:r>
              <a:rPr lang="pt-BR" sz="2000" dirty="0"/>
              <a:t>1 . VCC (normalmente +5V</a:t>
            </a:r>
            <a:r>
              <a:rPr lang="pt-BR" sz="2000" dirty="0" smtClean="0"/>
              <a:t>)</a:t>
            </a:r>
          </a:p>
          <a:p>
            <a:endParaRPr lang="pt-BR" sz="2000" dirty="0"/>
          </a:p>
          <a:p>
            <a:r>
              <a:rPr lang="pt-BR" sz="2000" dirty="0"/>
              <a:t>2 . GND </a:t>
            </a:r>
          </a:p>
          <a:p>
            <a:endParaRPr lang="pt-BR" sz="2000" dirty="0"/>
          </a:p>
          <a:p>
            <a:r>
              <a:rPr lang="pt-BR" sz="2000" dirty="0"/>
              <a:t>3 . SDA (Serial </a:t>
            </a:r>
            <a:r>
              <a:rPr lang="pt-BR" sz="2000" dirty="0" smtClean="0"/>
              <a:t>Data)</a:t>
            </a:r>
          </a:p>
          <a:p>
            <a:endParaRPr lang="pt-BR" sz="2000" dirty="0"/>
          </a:p>
          <a:p>
            <a:r>
              <a:rPr lang="pt-BR" sz="2000" dirty="0"/>
              <a:t>4 . SCL (Serial </a:t>
            </a:r>
            <a:r>
              <a:rPr lang="pt-BR" sz="2000" dirty="0" err="1"/>
              <a:t>CLock</a:t>
            </a:r>
            <a:r>
              <a:rPr lang="pt-BR" sz="2000" dirty="0"/>
              <a:t>)</a:t>
            </a:r>
          </a:p>
          <a:p>
            <a:pPr marL="109537" indent="0" eaLnBrk="1" hangingPunct="1">
              <a:buNone/>
            </a:pPr>
            <a:endParaRPr lang="pt-BR" sz="2000" dirty="0" smtClean="0"/>
          </a:p>
          <a:p>
            <a:pPr eaLnBrk="1" hangingPunct="1">
              <a:buNone/>
            </a:pPr>
            <a:endParaRPr lang="pt-BR" sz="2000" dirty="0" smtClean="0"/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dirty="0" smtClean="0"/>
              <a:t>2. I2C</a:t>
            </a:r>
            <a:endParaRPr lang="pt-BR" dirty="0"/>
          </a:p>
        </p:txBody>
      </p:sp>
      <p:sp>
        <p:nvSpPr>
          <p:cNvPr id="2" name="Retângulo 1"/>
          <p:cNvSpPr/>
          <p:nvPr/>
        </p:nvSpPr>
        <p:spPr>
          <a:xfrm>
            <a:off x="286588" y="1972871"/>
            <a:ext cx="80648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623888" algn="l"/>
              </a:tabLst>
            </a:pPr>
            <a:r>
              <a:rPr lang="pt-BR" sz="2000" dirty="0" smtClean="0"/>
              <a:t>Cada dispositivo necessita de 4 pinos para comunicação</a:t>
            </a:r>
          </a:p>
        </p:txBody>
      </p:sp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DBECBB-53B9-4A3A-8021-6E19BFF70F93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7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035185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8229600" cy="4810348"/>
          </a:xfrm>
        </p:spPr>
        <p:txBody>
          <a:bodyPr/>
          <a:lstStyle/>
          <a:p>
            <a:pPr eaLnBrk="1" hangingPunct="1"/>
            <a:r>
              <a:rPr lang="pt-BR" sz="2800" dirty="0" smtClean="0"/>
              <a:t>Comunicação</a:t>
            </a:r>
            <a:r>
              <a:rPr lang="pt-BR" sz="2000" dirty="0" smtClean="0"/>
              <a:t>:</a:t>
            </a:r>
          </a:p>
          <a:p>
            <a:pPr eaLnBrk="1" hangingPunct="1"/>
            <a:endParaRPr lang="pt-BR" sz="2000" dirty="0" smtClean="0"/>
          </a:p>
          <a:p>
            <a:pPr eaLnBrk="1" hangingPunct="1">
              <a:buFont typeface="Arial" pitchFamily="34" charset="0"/>
              <a:buChar char="•"/>
            </a:pPr>
            <a:r>
              <a:rPr lang="pt-BR" sz="2000" dirty="0" smtClean="0"/>
              <a:t>Cada bit de informação necessita de um pulso de relógio para ser manipulado.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pt-BR" sz="2000" dirty="0" smtClean="0"/>
              <a:t>Só deve haver um novo envio de dado durante o nível lógico  baixo de SCL</a:t>
            </a:r>
          </a:p>
          <a:p>
            <a:pPr eaLnBrk="1" hangingPunct="1">
              <a:buFont typeface="Arial" pitchFamily="34" charset="0"/>
              <a:buChar char="•"/>
            </a:pPr>
            <a:r>
              <a:rPr lang="pt-BR" sz="2000" dirty="0" smtClean="0"/>
              <a:t>A comunicação pode ser trancada paralisando o </a:t>
            </a:r>
            <a:r>
              <a:rPr lang="pt-BR" sz="2000" dirty="0" err="1" smtClean="0"/>
              <a:t>clock</a:t>
            </a:r>
            <a:r>
              <a:rPr lang="pt-BR" sz="2000" dirty="0"/>
              <a:t>.</a:t>
            </a:r>
            <a:endParaRPr lang="pt-BR" sz="2000" dirty="0" smtClean="0"/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/>
          </a:p>
          <a:p>
            <a:pPr marL="109537" indent="0" eaLnBrk="1" hangingPunct="1">
              <a:buNone/>
            </a:pPr>
            <a:endParaRPr lang="pt-BR" sz="2000" dirty="0" smtClean="0"/>
          </a:p>
          <a:p>
            <a:pPr eaLnBrk="1" hangingPunct="1">
              <a:buNone/>
            </a:pPr>
            <a:endParaRPr lang="pt-BR" sz="2000" dirty="0" smtClean="0"/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dirty="0" smtClean="0"/>
              <a:t>2. I2C</a:t>
            </a:r>
            <a:endParaRPr lang="pt-BR" dirty="0"/>
          </a:p>
        </p:txBody>
      </p:sp>
      <p:pic>
        <p:nvPicPr>
          <p:cNvPr id="11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3978275"/>
            <a:ext cx="7112000" cy="2879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Espaço Reservado para Número de Slid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DBECBB-53B9-4A3A-8021-6E19BFF70F93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8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869605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1196752"/>
            <a:ext cx="8229600" cy="4810348"/>
          </a:xfrm>
        </p:spPr>
        <p:txBody>
          <a:bodyPr/>
          <a:lstStyle/>
          <a:p>
            <a:pPr eaLnBrk="1" hangingPunct="1"/>
            <a:r>
              <a:rPr lang="pt-BR" sz="2800" dirty="0" smtClean="0"/>
              <a:t>Estados de Comunicação</a:t>
            </a:r>
            <a:r>
              <a:rPr lang="pt-BR" sz="2000" dirty="0" smtClean="0"/>
              <a:t>:</a:t>
            </a:r>
          </a:p>
          <a:p>
            <a:pPr eaLnBrk="1" hangingPunct="1"/>
            <a:endParaRPr lang="pt-BR" sz="2000" dirty="0" smtClean="0"/>
          </a:p>
          <a:p>
            <a:pPr eaLnBrk="1" hangingPunct="1">
              <a:tabLst>
                <a:tab pos="711200" algn="l"/>
              </a:tabLst>
            </a:pPr>
            <a:r>
              <a:rPr lang="pt-BR" sz="2000" b="1" dirty="0" smtClean="0"/>
              <a:t>Livre</a:t>
            </a:r>
            <a:r>
              <a:rPr lang="pt-BR" sz="2000" b="1" i="1" dirty="0" smtClean="0"/>
              <a:t>(</a:t>
            </a:r>
            <a:r>
              <a:rPr lang="pt-BR" sz="2000" b="1" i="1" dirty="0" err="1" smtClean="0"/>
              <a:t>Buss</a:t>
            </a:r>
            <a:r>
              <a:rPr lang="pt-BR" sz="2000" b="1" i="1" dirty="0" smtClean="0"/>
              <a:t> </a:t>
            </a:r>
            <a:r>
              <a:rPr lang="pt-BR" sz="2000" b="1" i="1" dirty="0" err="1" smtClean="0"/>
              <a:t>Free</a:t>
            </a:r>
            <a:r>
              <a:rPr lang="pt-BR" sz="2000" b="1" i="1" dirty="0" smtClean="0"/>
              <a:t>)</a:t>
            </a:r>
            <a:r>
              <a:rPr lang="pt-BR" sz="2000" b="1" dirty="0" smtClean="0"/>
              <a:t>:  </a:t>
            </a:r>
            <a:r>
              <a:rPr lang="pt-BR" sz="2000" dirty="0" smtClean="0"/>
              <a:t>Estado onde tanto o SDA e SCL estão inativos e mantidas em nível lógico alto. É só sob esta condição que o dispositivo Master pode iniciar uma comunicação.</a:t>
            </a:r>
          </a:p>
          <a:p>
            <a:pPr eaLnBrk="1" hangingPunct="1"/>
            <a:endParaRPr lang="pt-BR" sz="2000" dirty="0" smtClean="0"/>
          </a:p>
          <a:p>
            <a:pPr marL="109537" indent="0" eaLnBrk="1" hangingPunct="1">
              <a:buNone/>
            </a:pPr>
            <a:endParaRPr lang="pt-BR" sz="2000" dirty="0" smtClean="0"/>
          </a:p>
          <a:p>
            <a:pPr eaLnBrk="1" hangingPunct="1">
              <a:buNone/>
            </a:pPr>
            <a:endParaRPr lang="pt-BR" sz="2000" dirty="0" smtClean="0"/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  <a:p>
            <a:pPr eaLnBrk="1" hangingPunct="1"/>
            <a:endParaRPr lang="pt-BR" sz="2000" dirty="0" smtClean="0"/>
          </a:p>
        </p:txBody>
      </p:sp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2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65544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pt-BR" dirty="0">
              <a:solidFill>
                <a:prstClr val="black"/>
              </a:solidFill>
              <a:latin typeface="Arial" charset="0"/>
              <a:cs typeface="Arial" charset="0"/>
            </a:endParaRPr>
          </a:p>
        </p:txBody>
      </p:sp>
      <p:sp>
        <p:nvSpPr>
          <p:cNvPr id="14" name="Título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pt-BR" dirty="0" smtClean="0"/>
              <a:t>2. I2C</a:t>
            </a:r>
            <a:endParaRPr lang="pt-BR" dirty="0"/>
          </a:p>
        </p:txBody>
      </p:sp>
      <p:pic>
        <p:nvPicPr>
          <p:cNvPr id="2" name="Imagem 1" descr="Recorte de Tela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9632" y="3631634"/>
            <a:ext cx="6336704" cy="2781687"/>
          </a:xfrm>
          <a:prstGeom prst="rect">
            <a:avLst/>
          </a:prstGeom>
        </p:spPr>
      </p:pic>
      <p:sp>
        <p:nvSpPr>
          <p:cNvPr id="3" name="Espaço Reservado para Número de Slid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5DBECBB-53B9-4A3A-8021-6E19BFF70F93}" type="slidenum">
              <a:rPr lang="pt-BR" smtClean="0">
                <a:solidFill>
                  <a:prstClr val="black"/>
                </a:solidFill>
              </a:rPr>
              <a:pPr>
                <a:defRPr/>
              </a:pPr>
              <a:t>9</a:t>
            </a:fld>
            <a:endParaRPr lang="pt-B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33143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Concurso">
  <a:themeElements>
    <a:clrScheme name="Concurso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urso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urso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2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3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ppt/theme/themeOverride4.xml><?xml version="1.0" encoding="utf-8"?>
<a:themeOverride xmlns:a="http://schemas.openxmlformats.org/drawingml/2006/main">
  <a:clrScheme name="Concurso">
    <a:dk1>
      <a:sysClr val="windowText" lastClr="000000"/>
    </a:dk1>
    <a:lt1>
      <a:sysClr val="window" lastClr="FFFFFF"/>
    </a:lt1>
    <a:dk2>
      <a:srgbClr val="464646"/>
    </a:dk2>
    <a:lt2>
      <a:srgbClr val="DEF5FA"/>
    </a:lt2>
    <a:accent1>
      <a:srgbClr val="2DA2BF"/>
    </a:accent1>
    <a:accent2>
      <a:srgbClr val="DA1F28"/>
    </a:accent2>
    <a:accent3>
      <a:srgbClr val="EB641B"/>
    </a:accent3>
    <a:accent4>
      <a:srgbClr val="39639D"/>
    </a:accent4>
    <a:accent5>
      <a:srgbClr val="474B78"/>
    </a:accent5>
    <a:accent6>
      <a:srgbClr val="7D3C4A"/>
    </a:accent6>
    <a:hlink>
      <a:srgbClr val="FF8119"/>
    </a:hlink>
    <a:folHlink>
      <a:srgbClr val="44B9E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2032</TotalTime>
  <Words>577</Words>
  <Application>Microsoft Office PowerPoint</Application>
  <PresentationFormat>Apresentação na tela (4:3)</PresentationFormat>
  <Paragraphs>188</Paragraphs>
  <Slides>16</Slides>
  <Notes>14</Notes>
  <HiddenSlides>0</HiddenSlides>
  <MMClips>0</MMClips>
  <ScaleCrop>false</ScaleCrop>
  <HeadingPairs>
    <vt:vector size="4" baseType="variant">
      <vt:variant>
        <vt:lpstr>Tema</vt:lpstr>
      </vt:variant>
      <vt:variant>
        <vt:i4>2</vt:i4>
      </vt:variant>
      <vt:variant>
        <vt:lpstr>Títulos de slides</vt:lpstr>
      </vt:variant>
      <vt:variant>
        <vt:i4>16</vt:i4>
      </vt:variant>
    </vt:vector>
  </HeadingPairs>
  <TitlesOfParts>
    <vt:vector size="18" baseType="lpstr">
      <vt:lpstr>Concurso</vt:lpstr>
      <vt:lpstr>1_Concurso</vt:lpstr>
      <vt:lpstr>Universidade Católica de Pelotas  Engenharia Elétrica/Eletrônica   Introdução à Redes padrões I2C</vt:lpstr>
      <vt:lpstr>Sumário</vt:lpstr>
      <vt:lpstr>1.Introdução </vt:lpstr>
      <vt:lpstr>Apresentação do PowerPoint</vt:lpstr>
      <vt:lpstr>2. I2C</vt:lpstr>
      <vt:lpstr>2. I2C</vt:lpstr>
      <vt:lpstr>2. I2C</vt:lpstr>
      <vt:lpstr>2. I2C</vt:lpstr>
      <vt:lpstr>2. I2C</vt:lpstr>
      <vt:lpstr>2. I2C</vt:lpstr>
      <vt:lpstr>2. I2C</vt:lpstr>
      <vt:lpstr>2. I2C</vt:lpstr>
      <vt:lpstr>2. I2C</vt:lpstr>
      <vt:lpstr>2. I2C</vt:lpstr>
      <vt:lpstr>3. Conclusões</vt:lpstr>
      <vt:lpstr>4. Referências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Universidade Católica de Pelotas  Engenharia Elétrica/Eletrônica   Implementação de Operadores Lógicos Aritméticos em Ponto Flutuante para Protoripação em Estruturas de Filtragem Adaptativa</dc:title>
  <dc:creator>Maique</dc:creator>
  <cp:lastModifiedBy>Maique Garcia</cp:lastModifiedBy>
  <cp:revision>100</cp:revision>
  <dcterms:created xsi:type="dcterms:W3CDTF">2011-10-19T15:43:41Z</dcterms:created>
  <dcterms:modified xsi:type="dcterms:W3CDTF">2012-06-15T23:29:57Z</dcterms:modified>
</cp:coreProperties>
</file>